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</p:sldIdLst>
  <p:sldSz cx="7561263" cy="5346700"/>
  <p:notesSz cx="6858000" cy="9144000"/>
  <p:defaultTextStyle>
    <a:defPPr>
      <a:defRPr lang="ru-RU"/>
    </a:defPPr>
    <a:lvl1pPr marL="0" algn="l" defTabSz="737555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1pPr>
    <a:lvl2pPr marL="368778" algn="l" defTabSz="737555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2pPr>
    <a:lvl3pPr marL="737555" algn="l" defTabSz="737555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3pPr>
    <a:lvl4pPr marL="1106333" algn="l" defTabSz="737555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4pPr>
    <a:lvl5pPr marL="1475110" algn="l" defTabSz="737555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5pPr>
    <a:lvl6pPr marL="1843888" algn="l" defTabSz="737555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2212665" algn="l" defTabSz="737555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2581443" algn="l" defTabSz="737555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2950220" algn="l" defTabSz="737555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25" d="100"/>
          <a:sy n="125" d="100"/>
        </p:scale>
        <p:origin x="-1938" y="-288"/>
      </p:cViewPr>
      <p:guideLst>
        <p:guide orient="horz" pos="1684"/>
        <p:guide pos="238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67095" y="1660944"/>
            <a:ext cx="6427074" cy="11460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34190" y="3029797"/>
            <a:ext cx="5292884" cy="136637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687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37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063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75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8438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126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5814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950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5481916" y="214117"/>
            <a:ext cx="1701284" cy="456202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78063" y="214117"/>
            <a:ext cx="4977831" cy="456202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7287" y="3435750"/>
            <a:ext cx="6427074" cy="1061914"/>
          </a:xfrm>
        </p:spPr>
        <p:txBody>
          <a:bodyPr anchor="t"/>
          <a:lstStyle>
            <a:lvl1pPr algn="l">
              <a:defRPr sz="32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97287" y="2266161"/>
            <a:ext cx="6427074" cy="1169590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6877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73755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3pPr>
            <a:lvl4pPr marL="1106333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7511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84388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212665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581443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95022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78063" y="1247564"/>
            <a:ext cx="3339558" cy="3528575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843642" y="1247564"/>
            <a:ext cx="3339558" cy="3528575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78064" y="1196820"/>
            <a:ext cx="3340871" cy="498777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68778" indent="0">
              <a:buNone/>
              <a:defRPr sz="1600" b="1"/>
            </a:lvl2pPr>
            <a:lvl3pPr marL="737555" indent="0">
              <a:buNone/>
              <a:defRPr sz="1500" b="1"/>
            </a:lvl3pPr>
            <a:lvl4pPr marL="1106333" indent="0">
              <a:buNone/>
              <a:defRPr sz="1300" b="1"/>
            </a:lvl4pPr>
            <a:lvl5pPr marL="1475110" indent="0">
              <a:buNone/>
              <a:defRPr sz="1300" b="1"/>
            </a:lvl5pPr>
            <a:lvl6pPr marL="1843888" indent="0">
              <a:buNone/>
              <a:defRPr sz="1300" b="1"/>
            </a:lvl6pPr>
            <a:lvl7pPr marL="2212665" indent="0">
              <a:buNone/>
              <a:defRPr sz="1300" b="1"/>
            </a:lvl7pPr>
            <a:lvl8pPr marL="2581443" indent="0">
              <a:buNone/>
              <a:defRPr sz="1300" b="1"/>
            </a:lvl8pPr>
            <a:lvl9pPr marL="2950220" indent="0">
              <a:buNone/>
              <a:defRPr sz="13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78064" y="1695597"/>
            <a:ext cx="3340871" cy="3080541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841018" y="1196820"/>
            <a:ext cx="3342183" cy="498777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68778" indent="0">
              <a:buNone/>
              <a:defRPr sz="1600" b="1"/>
            </a:lvl2pPr>
            <a:lvl3pPr marL="737555" indent="0">
              <a:buNone/>
              <a:defRPr sz="1500" b="1"/>
            </a:lvl3pPr>
            <a:lvl4pPr marL="1106333" indent="0">
              <a:buNone/>
              <a:defRPr sz="1300" b="1"/>
            </a:lvl4pPr>
            <a:lvl5pPr marL="1475110" indent="0">
              <a:buNone/>
              <a:defRPr sz="1300" b="1"/>
            </a:lvl5pPr>
            <a:lvl6pPr marL="1843888" indent="0">
              <a:buNone/>
              <a:defRPr sz="1300" b="1"/>
            </a:lvl6pPr>
            <a:lvl7pPr marL="2212665" indent="0">
              <a:buNone/>
              <a:defRPr sz="1300" b="1"/>
            </a:lvl7pPr>
            <a:lvl8pPr marL="2581443" indent="0">
              <a:buNone/>
              <a:defRPr sz="1300" b="1"/>
            </a:lvl8pPr>
            <a:lvl9pPr marL="2950220" indent="0">
              <a:buNone/>
              <a:defRPr sz="13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841018" y="1695597"/>
            <a:ext cx="3342183" cy="3080541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8065" y="212878"/>
            <a:ext cx="2487603" cy="905969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956244" y="212879"/>
            <a:ext cx="4226957" cy="4563260"/>
          </a:xfrm>
        </p:spPr>
        <p:txBody>
          <a:bodyPr/>
          <a:lstStyle>
            <a:lvl1pPr>
              <a:defRPr sz="2600"/>
            </a:lvl1pPr>
            <a:lvl2pPr>
              <a:defRPr sz="23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78065" y="1118848"/>
            <a:ext cx="2487603" cy="3657292"/>
          </a:xfrm>
        </p:spPr>
        <p:txBody>
          <a:bodyPr/>
          <a:lstStyle>
            <a:lvl1pPr marL="0" indent="0">
              <a:buNone/>
              <a:defRPr sz="1100"/>
            </a:lvl1pPr>
            <a:lvl2pPr marL="368778" indent="0">
              <a:buNone/>
              <a:defRPr sz="1000"/>
            </a:lvl2pPr>
            <a:lvl3pPr marL="737555" indent="0">
              <a:buNone/>
              <a:defRPr sz="800"/>
            </a:lvl3pPr>
            <a:lvl4pPr marL="1106333" indent="0">
              <a:buNone/>
              <a:defRPr sz="700"/>
            </a:lvl4pPr>
            <a:lvl5pPr marL="1475110" indent="0">
              <a:buNone/>
              <a:defRPr sz="700"/>
            </a:lvl5pPr>
            <a:lvl6pPr marL="1843888" indent="0">
              <a:buNone/>
              <a:defRPr sz="700"/>
            </a:lvl6pPr>
            <a:lvl7pPr marL="2212665" indent="0">
              <a:buNone/>
              <a:defRPr sz="700"/>
            </a:lvl7pPr>
            <a:lvl8pPr marL="2581443" indent="0">
              <a:buNone/>
              <a:defRPr sz="700"/>
            </a:lvl8pPr>
            <a:lvl9pPr marL="2950220" indent="0">
              <a:buNone/>
              <a:defRPr sz="7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2060" y="3742691"/>
            <a:ext cx="4536758" cy="441846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482060" y="477738"/>
            <a:ext cx="4536758" cy="3208020"/>
          </a:xfrm>
        </p:spPr>
        <p:txBody>
          <a:bodyPr/>
          <a:lstStyle>
            <a:lvl1pPr marL="0" indent="0">
              <a:buNone/>
              <a:defRPr sz="2600"/>
            </a:lvl1pPr>
            <a:lvl2pPr marL="368778" indent="0">
              <a:buNone/>
              <a:defRPr sz="2300"/>
            </a:lvl2pPr>
            <a:lvl3pPr marL="737555" indent="0">
              <a:buNone/>
              <a:defRPr sz="1900"/>
            </a:lvl3pPr>
            <a:lvl4pPr marL="1106333" indent="0">
              <a:buNone/>
              <a:defRPr sz="1600"/>
            </a:lvl4pPr>
            <a:lvl5pPr marL="1475110" indent="0">
              <a:buNone/>
              <a:defRPr sz="1600"/>
            </a:lvl5pPr>
            <a:lvl6pPr marL="1843888" indent="0">
              <a:buNone/>
              <a:defRPr sz="1600"/>
            </a:lvl6pPr>
            <a:lvl7pPr marL="2212665" indent="0">
              <a:buNone/>
              <a:defRPr sz="1600"/>
            </a:lvl7pPr>
            <a:lvl8pPr marL="2581443" indent="0">
              <a:buNone/>
              <a:defRPr sz="1600"/>
            </a:lvl8pPr>
            <a:lvl9pPr marL="2950220" indent="0">
              <a:buNone/>
              <a:defRPr sz="16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482060" y="4184537"/>
            <a:ext cx="4536758" cy="627494"/>
          </a:xfrm>
        </p:spPr>
        <p:txBody>
          <a:bodyPr/>
          <a:lstStyle>
            <a:lvl1pPr marL="0" indent="0">
              <a:buNone/>
              <a:defRPr sz="1100"/>
            </a:lvl1pPr>
            <a:lvl2pPr marL="368778" indent="0">
              <a:buNone/>
              <a:defRPr sz="1000"/>
            </a:lvl2pPr>
            <a:lvl3pPr marL="737555" indent="0">
              <a:buNone/>
              <a:defRPr sz="800"/>
            </a:lvl3pPr>
            <a:lvl4pPr marL="1106333" indent="0">
              <a:buNone/>
              <a:defRPr sz="700"/>
            </a:lvl4pPr>
            <a:lvl5pPr marL="1475110" indent="0">
              <a:buNone/>
              <a:defRPr sz="700"/>
            </a:lvl5pPr>
            <a:lvl6pPr marL="1843888" indent="0">
              <a:buNone/>
              <a:defRPr sz="700"/>
            </a:lvl6pPr>
            <a:lvl7pPr marL="2212665" indent="0">
              <a:buNone/>
              <a:defRPr sz="700"/>
            </a:lvl7pPr>
            <a:lvl8pPr marL="2581443" indent="0">
              <a:buNone/>
              <a:defRPr sz="700"/>
            </a:lvl8pPr>
            <a:lvl9pPr marL="2950220" indent="0">
              <a:buNone/>
              <a:defRPr sz="7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5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8063" y="214116"/>
            <a:ext cx="6805137" cy="891117"/>
          </a:xfrm>
          <a:prstGeom prst="rect">
            <a:avLst/>
          </a:prstGeom>
        </p:spPr>
        <p:txBody>
          <a:bodyPr vert="horz" lIns="73756" tIns="36878" rIns="73756" bIns="36878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78063" y="1247564"/>
            <a:ext cx="6805137" cy="3528575"/>
          </a:xfrm>
          <a:prstGeom prst="rect">
            <a:avLst/>
          </a:prstGeom>
        </p:spPr>
        <p:txBody>
          <a:bodyPr vert="horz" lIns="73756" tIns="36878" rIns="73756" bIns="36878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78063" y="4955600"/>
            <a:ext cx="1764295" cy="284662"/>
          </a:xfrm>
          <a:prstGeom prst="rect">
            <a:avLst/>
          </a:prstGeom>
        </p:spPr>
        <p:txBody>
          <a:bodyPr vert="horz" lIns="73756" tIns="36878" rIns="73756" bIns="36878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29.12.2025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583432" y="4955600"/>
            <a:ext cx="2394400" cy="284662"/>
          </a:xfrm>
          <a:prstGeom prst="rect">
            <a:avLst/>
          </a:prstGeom>
        </p:spPr>
        <p:txBody>
          <a:bodyPr vert="horz" lIns="73756" tIns="36878" rIns="73756" bIns="36878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5418905" y="4955600"/>
            <a:ext cx="1764295" cy="284662"/>
          </a:xfrm>
          <a:prstGeom prst="rect">
            <a:avLst/>
          </a:prstGeom>
        </p:spPr>
        <p:txBody>
          <a:bodyPr vert="horz" lIns="73756" tIns="36878" rIns="73756" bIns="36878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737555" rtl="0" eaLnBrk="1" latinLnBrk="0" hangingPunct="1">
        <a:spcBef>
          <a:spcPct val="0"/>
        </a:spcBef>
        <a:buNone/>
        <a:defRPr sz="3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6583" indent="-276583" algn="l" defTabSz="737555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99263" indent="-230486" algn="l" defTabSz="737555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921944" indent="-184389" algn="l" defTabSz="737555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90721" indent="-184389" algn="l" defTabSz="737555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9499" indent="-184389" algn="l" defTabSz="737555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28276" indent="-184389" algn="l" defTabSz="737555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97054" indent="-184389" algn="l" defTabSz="737555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65831" indent="-184389" algn="l" defTabSz="737555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34609" indent="-184389" algn="l" defTabSz="737555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3755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68778" algn="l" defTabSz="73755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37555" algn="l" defTabSz="73755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06333" algn="l" defTabSz="73755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475110" algn="l" defTabSz="73755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43888" algn="l" defTabSz="73755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12665" algn="l" defTabSz="73755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81443" algn="l" defTabSz="73755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50220" algn="l" defTabSz="73755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13" Type="http://schemas.openxmlformats.org/officeDocument/2006/relationships/image" Target="../media/image9.png"/><Relationship Id="rId3" Type="http://schemas.openxmlformats.org/officeDocument/2006/relationships/image" Target="../media/image2.jpg"/><Relationship Id="rId7" Type="http://schemas.microsoft.com/office/2007/relationships/hdphoto" Target="../media/hdphoto2.wdp"/><Relationship Id="rId12" Type="http://schemas.openxmlformats.org/officeDocument/2006/relationships/image" Target="../media/image8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7.jpg"/><Relationship Id="rId5" Type="http://schemas.microsoft.com/office/2007/relationships/hdphoto" Target="../media/hdphoto1.wdp"/><Relationship Id="rId10" Type="http://schemas.microsoft.com/office/2007/relationships/hdphoto" Target="../media/hdphoto3.wdp"/><Relationship Id="rId4" Type="http://schemas.openxmlformats.org/officeDocument/2006/relationships/image" Target="../media/image3.png"/><Relationship Id="rId9" Type="http://schemas.openxmlformats.org/officeDocument/2006/relationships/image" Target="../media/image6.png"/><Relationship Id="rId14" Type="http://schemas.microsoft.com/office/2007/relationships/hdphoto" Target="../media/hdphoto4.wd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microsoft.com/office/2007/relationships/hdphoto" Target="../media/hdphoto6.wdp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80602" y="171161"/>
            <a:ext cx="6882447" cy="271167"/>
          </a:xfrm>
          <a:prstGeom prst="rect">
            <a:avLst/>
          </a:prstGeom>
          <a:noFill/>
        </p:spPr>
        <p:txBody>
          <a:bodyPr wrap="square" lIns="55184" tIns="27592" rIns="55184" bIns="27592" rtlCol="0">
            <a:spAutoFit/>
          </a:bodyPr>
          <a:lstStyle/>
          <a:p>
            <a:pPr algn="ctr"/>
            <a:r>
              <a:rPr lang="ru-RU" sz="1400" b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ДЕЙСТВИЯ ПРИ АВАРИИ С ВЫБРОСОМ АММИАКА</a:t>
            </a:r>
          </a:p>
        </p:txBody>
      </p:sp>
      <p:sp>
        <p:nvSpPr>
          <p:cNvPr id="118" name="Пятиугольник 117"/>
          <p:cNvSpPr/>
          <p:nvPr/>
        </p:nvSpPr>
        <p:spPr>
          <a:xfrm rot="10800000">
            <a:off x="3885844" y="486150"/>
            <a:ext cx="3542138" cy="1083797"/>
          </a:xfrm>
          <a:prstGeom prst="homePlate">
            <a:avLst>
              <a:gd name="adj" fmla="val 14677"/>
            </a:avLst>
          </a:prstGeom>
          <a:solidFill>
            <a:srgbClr val="FF0000"/>
          </a:solidFill>
          <a:ln w="19050">
            <a:solidFill>
              <a:srgbClr val="FF0000">
                <a:alpha val="52000"/>
              </a:srgbClr>
            </a:solidFill>
          </a:ln>
          <a:effectLst>
            <a:glow rad="63500">
              <a:srgbClr val="FF0000">
                <a:alpha val="40000"/>
              </a:srgbClr>
            </a:glow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900"/>
              </a:lnSpc>
            </a:pPr>
            <a:endParaRPr lang="ru-RU" sz="1000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19" name="Пятиугольник 118"/>
          <p:cNvSpPr/>
          <p:nvPr/>
        </p:nvSpPr>
        <p:spPr>
          <a:xfrm rot="10800000">
            <a:off x="3885844" y="1709552"/>
            <a:ext cx="3542138" cy="1083797"/>
          </a:xfrm>
          <a:prstGeom prst="homePlate">
            <a:avLst>
              <a:gd name="adj" fmla="val 14677"/>
            </a:avLst>
          </a:prstGeom>
          <a:solidFill>
            <a:srgbClr val="FF0000"/>
          </a:solidFill>
          <a:ln w="19050">
            <a:solidFill>
              <a:srgbClr val="FF0000">
                <a:alpha val="52000"/>
              </a:srgbClr>
            </a:solidFill>
          </a:ln>
          <a:effectLst>
            <a:glow rad="63500">
              <a:srgbClr val="FF0000">
                <a:alpha val="40000"/>
              </a:srgbClr>
            </a:glow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900"/>
              </a:lnSpc>
            </a:pPr>
            <a:endParaRPr lang="ru-RU" sz="100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20" name="Пятиугольник 119"/>
          <p:cNvSpPr/>
          <p:nvPr/>
        </p:nvSpPr>
        <p:spPr>
          <a:xfrm rot="10800000">
            <a:off x="3885845" y="2932101"/>
            <a:ext cx="3542136" cy="1083797"/>
          </a:xfrm>
          <a:prstGeom prst="homePlate">
            <a:avLst>
              <a:gd name="adj" fmla="val 14677"/>
            </a:avLst>
          </a:prstGeom>
          <a:solidFill>
            <a:srgbClr val="FF0000"/>
          </a:solidFill>
          <a:ln w="19050">
            <a:solidFill>
              <a:srgbClr val="FF0000">
                <a:alpha val="52000"/>
              </a:srgbClr>
            </a:solidFill>
          </a:ln>
          <a:effectLst>
            <a:glow rad="63500">
              <a:srgbClr val="FF0000">
                <a:alpha val="40000"/>
              </a:srgbClr>
            </a:glow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900"/>
              </a:lnSpc>
            </a:pPr>
            <a:endParaRPr lang="ru-RU" sz="100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21" name="Пятиугольник 120"/>
          <p:cNvSpPr/>
          <p:nvPr/>
        </p:nvSpPr>
        <p:spPr>
          <a:xfrm rot="10800000">
            <a:off x="3885845" y="4157199"/>
            <a:ext cx="3542137" cy="1083797"/>
          </a:xfrm>
          <a:prstGeom prst="homePlate">
            <a:avLst>
              <a:gd name="adj" fmla="val 14677"/>
            </a:avLst>
          </a:prstGeom>
          <a:solidFill>
            <a:srgbClr val="FF0000"/>
          </a:solidFill>
          <a:ln w="19050">
            <a:solidFill>
              <a:srgbClr val="FF0000">
                <a:alpha val="52000"/>
              </a:srgbClr>
            </a:solidFill>
          </a:ln>
          <a:effectLst>
            <a:glow rad="63500">
              <a:srgbClr val="FF0000">
                <a:alpha val="40000"/>
              </a:srgbClr>
            </a:glow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900"/>
              </a:lnSpc>
            </a:pPr>
            <a:endParaRPr lang="ru-RU" sz="100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22" name="Прямоугольник 121"/>
          <p:cNvSpPr/>
          <p:nvPr/>
        </p:nvSpPr>
        <p:spPr>
          <a:xfrm>
            <a:off x="4169675" y="588734"/>
            <a:ext cx="3145226" cy="878629"/>
          </a:xfrm>
          <a:prstGeom prst="rect">
            <a:avLst/>
          </a:prstGeom>
          <a:solidFill>
            <a:schemeClr val="bg1"/>
          </a:solidFill>
          <a:ln w="12700">
            <a:solidFill>
              <a:srgbClr val="C00000"/>
            </a:solidFill>
          </a:ln>
          <a:effectLst>
            <a:innerShdw blurRad="114300">
              <a:srgbClr val="FF0000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900"/>
              </a:lnSpc>
            </a:pPr>
            <a:endParaRPr lang="ru-RU" sz="1000"/>
          </a:p>
        </p:txBody>
      </p:sp>
      <p:sp>
        <p:nvSpPr>
          <p:cNvPr id="123" name="Прямоугольник 122"/>
          <p:cNvSpPr/>
          <p:nvPr/>
        </p:nvSpPr>
        <p:spPr>
          <a:xfrm>
            <a:off x="4176327" y="1812852"/>
            <a:ext cx="3145226" cy="878629"/>
          </a:xfrm>
          <a:prstGeom prst="rect">
            <a:avLst/>
          </a:prstGeom>
          <a:solidFill>
            <a:schemeClr val="bg1"/>
          </a:solidFill>
          <a:ln w="12700">
            <a:solidFill>
              <a:srgbClr val="C00000"/>
            </a:solidFill>
          </a:ln>
          <a:effectLst>
            <a:innerShdw blurRad="114300">
              <a:srgbClr val="FF0000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900"/>
              </a:lnSpc>
            </a:pPr>
            <a:endParaRPr lang="ru-RU" sz="1000"/>
          </a:p>
        </p:txBody>
      </p:sp>
      <p:sp>
        <p:nvSpPr>
          <p:cNvPr id="124" name="Прямоугольник 123"/>
          <p:cNvSpPr/>
          <p:nvPr/>
        </p:nvSpPr>
        <p:spPr>
          <a:xfrm>
            <a:off x="4176327" y="3043635"/>
            <a:ext cx="3145226" cy="878629"/>
          </a:xfrm>
          <a:prstGeom prst="rect">
            <a:avLst/>
          </a:prstGeom>
          <a:solidFill>
            <a:schemeClr val="bg1"/>
          </a:solidFill>
          <a:ln w="12700">
            <a:solidFill>
              <a:srgbClr val="C00000"/>
            </a:solidFill>
          </a:ln>
          <a:effectLst>
            <a:innerShdw blurRad="114300">
              <a:srgbClr val="FF0000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900"/>
              </a:lnSpc>
            </a:pPr>
            <a:endParaRPr lang="ru-RU" sz="1000"/>
          </a:p>
        </p:txBody>
      </p:sp>
      <p:sp>
        <p:nvSpPr>
          <p:cNvPr id="125" name="Прямоугольник 124"/>
          <p:cNvSpPr/>
          <p:nvPr/>
        </p:nvSpPr>
        <p:spPr>
          <a:xfrm>
            <a:off x="4169675" y="4260758"/>
            <a:ext cx="3145226" cy="878629"/>
          </a:xfrm>
          <a:prstGeom prst="rect">
            <a:avLst/>
          </a:prstGeom>
          <a:solidFill>
            <a:schemeClr val="bg1"/>
          </a:solidFill>
          <a:ln w="12700">
            <a:solidFill>
              <a:srgbClr val="C00000"/>
            </a:solidFill>
          </a:ln>
          <a:effectLst>
            <a:innerShdw blurRad="114300">
              <a:srgbClr val="FF0000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900"/>
              </a:lnSpc>
            </a:pPr>
            <a:endParaRPr lang="ru-RU" sz="1000"/>
          </a:p>
        </p:txBody>
      </p:sp>
      <p:sp>
        <p:nvSpPr>
          <p:cNvPr id="141" name="TextBox 140"/>
          <p:cNvSpPr txBox="1"/>
          <p:nvPr/>
        </p:nvSpPr>
        <p:spPr>
          <a:xfrm>
            <a:off x="4479616" y="587166"/>
            <a:ext cx="2819572" cy="439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900"/>
              </a:lnSpc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получении сигнала «ВНИМАНИЕ ВСЕМ» с информацией о внезапной химической аварии следуйте следующей инструкции: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2" name="TextBox 141"/>
          <p:cNvSpPr txBox="1"/>
          <p:nvPr/>
        </p:nvSpPr>
        <p:spPr>
          <a:xfrm>
            <a:off x="4479940" y="960264"/>
            <a:ext cx="2793501" cy="555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900"/>
              </a:lnSpc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Включите радиоприемник или телевизор                       на частоте одного из федеральных каналов                   для получения информации о виде опасности                       и порядке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действий. 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" name="TextBox 142"/>
          <p:cNvSpPr txBox="1"/>
          <p:nvPr/>
        </p:nvSpPr>
        <p:spPr>
          <a:xfrm>
            <a:off x="4503151" y="1803147"/>
            <a:ext cx="2770290" cy="9014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900"/>
              </a:lnSpc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защиты органов дыхания используйте средства индивидуальной защиты: противогаз или ватно-марлевую повязку, пропитанную 2%-м раствором лимонной или уксусной кислоты (при заражении аммиаком) или 2%-м раствором пищевой соды (при заражении хлором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4" name="TextBox 143"/>
          <p:cNvSpPr txBox="1"/>
          <p:nvPr/>
        </p:nvSpPr>
        <p:spPr>
          <a:xfrm>
            <a:off x="4490307" y="3102670"/>
            <a:ext cx="277029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900"/>
              </a:lnSpc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Плотно закройте окна, двери, дымоходы, вентиляцию. Заклейте все щели бумагой                  или скотчем. </a:t>
            </a:r>
          </a:p>
          <a:p>
            <a:pPr algn="just">
              <a:lnSpc>
                <a:spcPts val="900"/>
              </a:lnSpc>
            </a:pPr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ПОМНИТЕ: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надежная герметизация жилища значительно уменьшает возможность проникновения опасных химических веществ.</a:t>
            </a:r>
            <a:endParaRPr lang="ru-RU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5" name="TextBox 144"/>
          <p:cNvSpPr txBox="1"/>
          <p:nvPr/>
        </p:nvSpPr>
        <p:spPr>
          <a:xfrm>
            <a:off x="4466228" y="4257477"/>
            <a:ext cx="2794370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900"/>
              </a:lnSpc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Выключите потребители электроэнергии                   (за исключением радио или телевизора) перекройте газ. Создайте запас воды и пищи              в закрытых емкостях. Подготовьте документы и необходимые вещи. Внимательно следите             за транслируемой информацией. Ожидайте эвакуации.</a:t>
            </a:r>
            <a:endParaRPr lang="ru-RU" sz="1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46" name="Группа 145"/>
          <p:cNvGrpSpPr/>
          <p:nvPr/>
        </p:nvGrpSpPr>
        <p:grpSpPr>
          <a:xfrm>
            <a:off x="4135699" y="547274"/>
            <a:ext cx="441146" cy="553998"/>
            <a:chOff x="35703" y="970838"/>
            <a:chExt cx="477908" cy="553998"/>
          </a:xfrm>
        </p:grpSpPr>
        <p:sp>
          <p:nvSpPr>
            <p:cNvPr id="147" name="Овал 146"/>
            <p:cNvSpPr/>
            <p:nvPr/>
          </p:nvSpPr>
          <p:spPr>
            <a:xfrm>
              <a:off x="76223" y="1027805"/>
              <a:ext cx="390377" cy="42101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8" name="TextBox 147"/>
            <p:cNvSpPr txBox="1"/>
            <p:nvPr/>
          </p:nvSpPr>
          <p:spPr>
            <a:xfrm>
              <a:off x="35703" y="970838"/>
              <a:ext cx="477908" cy="553998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ru-RU" sz="3000" dirty="0" smtClean="0">
                  <a:ln>
                    <a:solidFill>
                      <a:srgbClr val="FFFF00"/>
                    </a:solidFill>
                  </a:ln>
                  <a:latin typeface="Arial Black" panose="020B0A040201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1</a:t>
              </a:r>
              <a:endParaRPr lang="ru-RU" sz="3000" dirty="0">
                <a:ln>
                  <a:solidFill>
                    <a:srgbClr val="FFFF00"/>
                  </a:solidFill>
                </a:ln>
                <a:latin typeface="Arial Black" panose="020B0A040201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</p:grpSp>
      <p:grpSp>
        <p:nvGrpSpPr>
          <p:cNvPr id="149" name="Группа 148"/>
          <p:cNvGrpSpPr/>
          <p:nvPr/>
        </p:nvGrpSpPr>
        <p:grpSpPr>
          <a:xfrm>
            <a:off x="4145644" y="980664"/>
            <a:ext cx="441146" cy="553998"/>
            <a:chOff x="35703" y="970838"/>
            <a:chExt cx="477908" cy="553998"/>
          </a:xfrm>
        </p:grpSpPr>
        <p:sp>
          <p:nvSpPr>
            <p:cNvPr id="150" name="Овал 149"/>
            <p:cNvSpPr/>
            <p:nvPr/>
          </p:nvSpPr>
          <p:spPr>
            <a:xfrm>
              <a:off x="76223" y="1027805"/>
              <a:ext cx="390377" cy="42101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1" name="TextBox 150"/>
            <p:cNvSpPr txBox="1"/>
            <p:nvPr/>
          </p:nvSpPr>
          <p:spPr>
            <a:xfrm>
              <a:off x="35703" y="970838"/>
              <a:ext cx="477908" cy="553998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ru-RU" sz="3000" dirty="0" smtClean="0">
                  <a:ln>
                    <a:solidFill>
                      <a:srgbClr val="FFFF00"/>
                    </a:solidFill>
                  </a:ln>
                  <a:latin typeface="Arial Black" panose="020B0A040201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2</a:t>
              </a:r>
              <a:endParaRPr lang="ru-RU" sz="3000" dirty="0">
                <a:ln>
                  <a:solidFill>
                    <a:srgbClr val="FFFF00"/>
                  </a:solidFill>
                </a:ln>
                <a:latin typeface="Arial Black" panose="020B0A040201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</p:grpSp>
      <p:grpSp>
        <p:nvGrpSpPr>
          <p:cNvPr id="152" name="Группа 151"/>
          <p:cNvGrpSpPr/>
          <p:nvPr/>
        </p:nvGrpSpPr>
        <p:grpSpPr>
          <a:xfrm>
            <a:off x="4169675" y="1969126"/>
            <a:ext cx="441146" cy="553998"/>
            <a:chOff x="35703" y="970838"/>
            <a:chExt cx="477908" cy="553998"/>
          </a:xfrm>
        </p:grpSpPr>
        <p:sp>
          <p:nvSpPr>
            <p:cNvPr id="153" name="Овал 152"/>
            <p:cNvSpPr/>
            <p:nvPr/>
          </p:nvSpPr>
          <p:spPr>
            <a:xfrm>
              <a:off x="76223" y="1027805"/>
              <a:ext cx="390377" cy="42101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4" name="TextBox 153"/>
            <p:cNvSpPr txBox="1"/>
            <p:nvPr/>
          </p:nvSpPr>
          <p:spPr>
            <a:xfrm>
              <a:off x="35703" y="970838"/>
              <a:ext cx="477908" cy="553998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ru-RU" sz="3000" dirty="0" smtClean="0">
                  <a:ln>
                    <a:solidFill>
                      <a:srgbClr val="FFFF00"/>
                    </a:solidFill>
                  </a:ln>
                  <a:latin typeface="Arial Black" panose="020B0A040201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3</a:t>
              </a:r>
              <a:endParaRPr lang="ru-RU" sz="3000" dirty="0">
                <a:ln>
                  <a:solidFill>
                    <a:srgbClr val="FFFF00"/>
                  </a:solidFill>
                </a:ln>
                <a:latin typeface="Arial Black" panose="020B0A040201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</p:grpSp>
      <p:grpSp>
        <p:nvGrpSpPr>
          <p:cNvPr id="155" name="Группа 154"/>
          <p:cNvGrpSpPr/>
          <p:nvPr/>
        </p:nvGrpSpPr>
        <p:grpSpPr>
          <a:xfrm>
            <a:off x="4163118" y="3197001"/>
            <a:ext cx="441146" cy="553998"/>
            <a:chOff x="35703" y="970838"/>
            <a:chExt cx="477908" cy="553998"/>
          </a:xfrm>
        </p:grpSpPr>
        <p:sp>
          <p:nvSpPr>
            <p:cNvPr id="156" name="Овал 155"/>
            <p:cNvSpPr/>
            <p:nvPr/>
          </p:nvSpPr>
          <p:spPr>
            <a:xfrm>
              <a:off x="76223" y="1027805"/>
              <a:ext cx="390377" cy="42101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7" name="TextBox 156"/>
            <p:cNvSpPr txBox="1"/>
            <p:nvPr/>
          </p:nvSpPr>
          <p:spPr>
            <a:xfrm>
              <a:off x="35703" y="970838"/>
              <a:ext cx="477908" cy="553998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ru-RU" sz="3000" dirty="0" smtClean="0">
                  <a:ln>
                    <a:solidFill>
                      <a:srgbClr val="FFFF00"/>
                    </a:solidFill>
                  </a:ln>
                  <a:latin typeface="Arial Black" panose="020B0A040201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4</a:t>
              </a:r>
              <a:endParaRPr lang="ru-RU" sz="3000" dirty="0">
                <a:ln>
                  <a:solidFill>
                    <a:srgbClr val="FFFF00"/>
                  </a:solidFill>
                </a:ln>
                <a:latin typeface="Arial Black" panose="020B0A040201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</p:grpSp>
      <p:grpSp>
        <p:nvGrpSpPr>
          <p:cNvPr id="158" name="Группа 157"/>
          <p:cNvGrpSpPr/>
          <p:nvPr/>
        </p:nvGrpSpPr>
        <p:grpSpPr>
          <a:xfrm>
            <a:off x="4147878" y="4415729"/>
            <a:ext cx="441146" cy="553998"/>
            <a:chOff x="35703" y="970838"/>
            <a:chExt cx="477908" cy="553998"/>
          </a:xfrm>
        </p:grpSpPr>
        <p:sp>
          <p:nvSpPr>
            <p:cNvPr id="159" name="Овал 158"/>
            <p:cNvSpPr/>
            <p:nvPr/>
          </p:nvSpPr>
          <p:spPr>
            <a:xfrm>
              <a:off x="76223" y="1027805"/>
              <a:ext cx="390377" cy="42101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0" name="TextBox 159"/>
            <p:cNvSpPr txBox="1"/>
            <p:nvPr/>
          </p:nvSpPr>
          <p:spPr>
            <a:xfrm>
              <a:off x="35703" y="970838"/>
              <a:ext cx="477908" cy="553998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ru-RU" sz="3000" dirty="0" smtClean="0">
                  <a:ln>
                    <a:solidFill>
                      <a:srgbClr val="FFFF00"/>
                    </a:solidFill>
                  </a:ln>
                  <a:latin typeface="Arial Black" panose="020B0A040201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5</a:t>
              </a:r>
              <a:endParaRPr lang="ru-RU" sz="3000" dirty="0">
                <a:ln>
                  <a:solidFill>
                    <a:srgbClr val="FFFF00"/>
                  </a:solidFill>
                </a:ln>
                <a:latin typeface="Arial Black" panose="020B0A040201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98753" y="418746"/>
            <a:ext cx="3787090" cy="4822251"/>
            <a:chOff x="98753" y="360264"/>
            <a:chExt cx="3787090" cy="4880733"/>
          </a:xfrm>
        </p:grpSpPr>
        <p:sp>
          <p:nvSpPr>
            <p:cNvPr id="48" name="Скругленный прямоугольник 47"/>
            <p:cNvSpPr/>
            <p:nvPr/>
          </p:nvSpPr>
          <p:spPr>
            <a:xfrm>
              <a:off x="251059" y="1703261"/>
              <a:ext cx="3574769" cy="1133522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rgbClr val="FF0000">
                  <a:alpha val="52000"/>
                </a:srgbClr>
              </a:solidFill>
            </a:ln>
            <a:effectLst>
              <a:glow rad="63500">
                <a:srgbClr val="FF0000">
                  <a:alpha val="40000"/>
                </a:srgbClr>
              </a:glow>
              <a:innerShdw blurRad="114300">
                <a:schemeClr val="bg1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3756" tIns="36878" rIns="73756" bIns="36878" rtlCol="0" anchor="ctr"/>
            <a:lstStyle/>
            <a:p>
              <a:pPr algn="ctr"/>
              <a:endParaRPr lang="ru-RU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endParaRPr>
            </a:p>
          </p:txBody>
        </p:sp>
        <p:sp>
          <p:nvSpPr>
            <p:cNvPr id="54" name="Скругленный прямоугольник 53"/>
            <p:cNvSpPr/>
            <p:nvPr/>
          </p:nvSpPr>
          <p:spPr>
            <a:xfrm>
              <a:off x="2291009" y="395886"/>
              <a:ext cx="1529454" cy="1241622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rgbClr val="FF0000">
                  <a:alpha val="52000"/>
                </a:srgbClr>
              </a:solidFill>
            </a:ln>
            <a:effectLst>
              <a:glow rad="63500">
                <a:srgbClr val="FF0000">
                  <a:alpha val="40000"/>
                </a:srgbClr>
              </a:glow>
              <a:innerShdw blurRad="114300">
                <a:schemeClr val="bg1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3756" tIns="36878" rIns="73756" bIns="36878" rtlCol="0" anchor="ctr"/>
            <a:lstStyle/>
            <a:p>
              <a:pPr algn="ctr"/>
              <a:endParaRPr lang="ru-RU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endParaRPr>
            </a:p>
          </p:txBody>
        </p:sp>
        <p:sp>
          <p:nvSpPr>
            <p:cNvPr id="53" name="Скругленный прямоугольник 52"/>
            <p:cNvSpPr/>
            <p:nvPr/>
          </p:nvSpPr>
          <p:spPr>
            <a:xfrm>
              <a:off x="270670" y="395886"/>
              <a:ext cx="1529455" cy="1241622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rgbClr val="FF0000"/>
              </a:solidFill>
            </a:ln>
            <a:effectLst>
              <a:glow rad="63500">
                <a:srgbClr val="FF0000">
                  <a:alpha val="40000"/>
                </a:srgbClr>
              </a:glow>
              <a:innerShdw blurRad="114300">
                <a:schemeClr val="bg1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3756" tIns="36878" rIns="73756" bIns="36878" rtlCol="0" anchor="ctr"/>
            <a:lstStyle/>
            <a:p>
              <a:pPr algn="ctr"/>
              <a:endParaRPr lang="ru-RU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endParaRPr>
            </a:p>
          </p:txBody>
        </p:sp>
        <p:pic>
          <p:nvPicPr>
            <p:cNvPr id="51" name="Рисунок 50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0" t="23280" r="46742" b="49152"/>
            <a:stretch/>
          </p:blipFill>
          <p:spPr>
            <a:xfrm>
              <a:off x="351214" y="1877298"/>
              <a:ext cx="2265411" cy="818143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38100">
              <a:noFill/>
            </a:ln>
            <a:effectLst>
              <a:softEdge rad="31750"/>
            </a:effectLst>
          </p:spPr>
        </p:pic>
        <p:sp>
          <p:nvSpPr>
            <p:cNvPr id="52" name="Скругленный прямоугольник 51"/>
            <p:cNvSpPr/>
            <p:nvPr/>
          </p:nvSpPr>
          <p:spPr>
            <a:xfrm>
              <a:off x="229248" y="2902102"/>
              <a:ext cx="3577934" cy="1157132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rgbClr val="FF0000">
                  <a:alpha val="52000"/>
                </a:srgbClr>
              </a:solidFill>
            </a:ln>
            <a:effectLst>
              <a:glow rad="63500">
                <a:srgbClr val="FF0000">
                  <a:alpha val="40000"/>
                </a:srgbClr>
              </a:glow>
              <a:innerShdw blurRad="114300">
                <a:schemeClr val="bg1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3756" tIns="36878" rIns="73756" bIns="36878" rtlCol="0" anchor="ctr"/>
            <a:lstStyle/>
            <a:p>
              <a:pPr algn="ctr"/>
              <a:endParaRPr lang="ru-RU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endParaRPr>
            </a:p>
          </p:txBody>
        </p:sp>
        <p:pic>
          <p:nvPicPr>
            <p:cNvPr id="12" name="Рисунок 1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470" t="18853" r="2587" b="55423"/>
            <a:stretch/>
          </p:blipFill>
          <p:spPr>
            <a:xfrm>
              <a:off x="340012" y="2973621"/>
              <a:ext cx="3388202" cy="1007081"/>
            </a:xfrm>
            <a:prstGeom prst="rect">
              <a:avLst/>
            </a:prstGeom>
            <a:effectLst>
              <a:softEdge rad="31750"/>
            </a:effectLst>
          </p:spPr>
        </p:pic>
        <p:pic>
          <p:nvPicPr>
            <p:cNvPr id="13" name="Рисунок 12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8605" b="81047" l="2417" r="245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11" t="18926" r="75137" b="18677"/>
            <a:stretch/>
          </p:blipFill>
          <p:spPr>
            <a:xfrm>
              <a:off x="2500298" y="1744908"/>
              <a:ext cx="571830" cy="1073836"/>
            </a:xfrm>
            <a:prstGeom prst="rect">
              <a:avLst/>
            </a:prstGeom>
          </p:spPr>
        </p:pic>
        <p:grpSp>
          <p:nvGrpSpPr>
            <p:cNvPr id="19" name="Группа 18"/>
            <p:cNvGrpSpPr/>
            <p:nvPr/>
          </p:nvGrpSpPr>
          <p:grpSpPr>
            <a:xfrm>
              <a:off x="2874688" y="1735954"/>
              <a:ext cx="1011155" cy="1100828"/>
              <a:chOff x="3682932" y="2226640"/>
              <a:chExt cx="1324713" cy="1411988"/>
            </a:xfrm>
          </p:grpSpPr>
          <p:grpSp>
            <p:nvGrpSpPr>
              <p:cNvPr id="17" name="Группа 16"/>
              <p:cNvGrpSpPr/>
              <p:nvPr/>
            </p:nvGrpSpPr>
            <p:grpSpPr>
              <a:xfrm>
                <a:off x="3682932" y="2226640"/>
                <a:ext cx="1270918" cy="1411988"/>
                <a:chOff x="3778182" y="2226640"/>
                <a:chExt cx="1270918" cy="1411988"/>
              </a:xfrm>
            </p:grpSpPr>
            <p:pic>
              <p:nvPicPr>
                <p:cNvPr id="14" name="Рисунок 13"/>
                <p:cNvPicPr>
                  <a:picLocks noChangeAspect="1"/>
                </p:cNvPicPr>
                <p:nvPr/>
              </p:nvPicPr>
              <p:blipFill rotWithShape="1">
                <a:blip r:embed="rId6" cstate="print">
                  <a:extLst>
                    <a:ext uri="{BEBA8EAE-BF5A-486C-A8C5-ECC9F3942E4B}">
                      <a14:imgProps xmlns:a14="http://schemas.microsoft.com/office/drawing/2010/main">
                        <a14:imgLayer r:embed="rId7">
                          <a14:imgEffect>
                            <a14:backgroundRemoval t="23353" b="52543" l="52766" r="65979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5551" t="23141" r="34097" b="47756"/>
                <a:stretch/>
              </p:blipFill>
              <p:spPr>
                <a:xfrm>
                  <a:off x="4206227" y="2226640"/>
                  <a:ext cx="770683" cy="1411988"/>
                </a:xfrm>
                <a:prstGeom prst="rect">
                  <a:avLst/>
                </a:prstGeom>
              </p:spPr>
            </p:pic>
            <p:cxnSp>
              <p:nvCxnSpPr>
                <p:cNvPr id="16" name="Прямая соединительная линия 15"/>
                <p:cNvCxnSpPr/>
                <p:nvPr/>
              </p:nvCxnSpPr>
              <p:spPr>
                <a:xfrm>
                  <a:off x="4171792" y="3589799"/>
                  <a:ext cx="68868" cy="0"/>
                </a:xfrm>
                <a:prstGeom prst="line">
                  <a:avLst/>
                </a:prstGeom>
                <a:ln w="635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8" name="TextBox 17"/>
                <p:cNvSpPr txBox="1"/>
                <p:nvPr/>
              </p:nvSpPr>
              <p:spPr>
                <a:xfrm>
                  <a:off x="3778182" y="3064372"/>
                  <a:ext cx="502342" cy="23686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sz="600" i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Arial Narrow" panose="020B0606020202030204" pitchFamily="34" charset="0"/>
                    </a:rPr>
                    <a:t>100 см</a:t>
                  </a:r>
                </a:p>
              </p:txBody>
            </p:sp>
            <p:cxnSp>
              <p:nvCxnSpPr>
                <p:cNvPr id="20" name="Прямая со стрелкой 19"/>
                <p:cNvCxnSpPr/>
                <p:nvPr/>
              </p:nvCxnSpPr>
              <p:spPr>
                <a:xfrm>
                  <a:off x="4206227" y="2303721"/>
                  <a:ext cx="0" cy="1286077"/>
                </a:xfrm>
                <a:prstGeom prst="straightConnector1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  <a:headEnd type="triangle" w="sm" len="lg"/>
                  <a:tailEnd type="triangle" w="sm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Прямая со стрелкой 20"/>
                <p:cNvCxnSpPr/>
                <p:nvPr/>
              </p:nvCxnSpPr>
              <p:spPr>
                <a:xfrm flipH="1">
                  <a:off x="4229275" y="2995747"/>
                  <a:ext cx="336323" cy="0"/>
                </a:xfrm>
                <a:prstGeom prst="straightConnector1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  <a:headEnd type="triangle" w="sm" len="lg"/>
                  <a:tailEnd type="triangle" w="sm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Прямая соединительная линия 24"/>
                <p:cNvCxnSpPr/>
                <p:nvPr/>
              </p:nvCxnSpPr>
              <p:spPr>
                <a:xfrm>
                  <a:off x="4174070" y="2303721"/>
                  <a:ext cx="68868" cy="0"/>
                </a:xfrm>
                <a:prstGeom prst="line">
                  <a:avLst/>
                </a:prstGeom>
                <a:ln w="635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Прямая со стрелкой 26"/>
                <p:cNvCxnSpPr/>
                <p:nvPr/>
              </p:nvCxnSpPr>
              <p:spPr>
                <a:xfrm flipH="1">
                  <a:off x="4624149" y="2362794"/>
                  <a:ext cx="103302" cy="429270"/>
                </a:xfrm>
                <a:prstGeom prst="straightConnector1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  <a:headEnd type="triangle" w="sm" len="lg"/>
                  <a:tailEnd type="triangle" w="sm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Прямая соединительная линия 28"/>
                <p:cNvCxnSpPr/>
                <p:nvPr/>
              </p:nvCxnSpPr>
              <p:spPr>
                <a:xfrm>
                  <a:off x="4683751" y="2362794"/>
                  <a:ext cx="103302" cy="0"/>
                </a:xfrm>
                <a:prstGeom prst="line">
                  <a:avLst/>
                </a:prstGeom>
                <a:ln w="635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Прямая соединительная линия 30"/>
                <p:cNvCxnSpPr/>
                <p:nvPr/>
              </p:nvCxnSpPr>
              <p:spPr>
                <a:xfrm>
                  <a:off x="4597665" y="2792064"/>
                  <a:ext cx="103302" cy="0"/>
                </a:xfrm>
                <a:prstGeom prst="line">
                  <a:avLst/>
                </a:prstGeom>
                <a:ln w="635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Прямая со стрелкой 32"/>
                <p:cNvCxnSpPr/>
                <p:nvPr/>
              </p:nvCxnSpPr>
              <p:spPr>
                <a:xfrm flipH="1" flipV="1">
                  <a:off x="4615243" y="3166214"/>
                  <a:ext cx="154954" cy="335881"/>
                </a:xfrm>
                <a:prstGeom prst="straightConnector1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  <a:headEnd type="triangle" w="sm" len="lg"/>
                  <a:tailEnd type="triangle" w="sm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Прямая соединительная линия 35"/>
                <p:cNvCxnSpPr/>
                <p:nvPr/>
              </p:nvCxnSpPr>
              <p:spPr>
                <a:xfrm>
                  <a:off x="4599942" y="3166213"/>
                  <a:ext cx="103302" cy="0"/>
                </a:xfrm>
                <a:prstGeom prst="line">
                  <a:avLst/>
                </a:prstGeom>
                <a:ln w="635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Прямая соединительная линия 38"/>
                <p:cNvCxnSpPr/>
                <p:nvPr/>
              </p:nvCxnSpPr>
              <p:spPr>
                <a:xfrm>
                  <a:off x="4742233" y="3502096"/>
                  <a:ext cx="103302" cy="0"/>
                </a:xfrm>
                <a:prstGeom prst="line">
                  <a:avLst/>
                </a:prstGeom>
                <a:ln w="635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Прямая со стрелкой 41"/>
                <p:cNvCxnSpPr/>
                <p:nvPr/>
              </p:nvCxnSpPr>
              <p:spPr>
                <a:xfrm>
                  <a:off x="4643154" y="2792064"/>
                  <a:ext cx="0" cy="369330"/>
                </a:xfrm>
                <a:prstGeom prst="straightConnector1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  <a:headEnd type="triangle" w="sm" len="lg"/>
                  <a:tailEnd type="triangle" w="sm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4" name="TextBox 43"/>
                <p:cNvSpPr txBox="1"/>
                <p:nvPr/>
              </p:nvSpPr>
              <p:spPr>
                <a:xfrm>
                  <a:off x="4592960" y="2485438"/>
                  <a:ext cx="456140" cy="23686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sz="600" i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Arial Narrow" panose="020B0606020202030204" pitchFamily="34" charset="0"/>
                    </a:rPr>
                    <a:t>35 см</a:t>
                  </a:r>
                </a:p>
              </p:txBody>
            </p:sp>
            <p:sp>
              <p:nvSpPr>
                <p:cNvPr id="45" name="TextBox 44"/>
                <p:cNvSpPr txBox="1"/>
                <p:nvPr/>
              </p:nvSpPr>
              <p:spPr>
                <a:xfrm>
                  <a:off x="4573419" y="2864724"/>
                  <a:ext cx="456140" cy="23686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sz="600" i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Arial Narrow" panose="020B0606020202030204" pitchFamily="34" charset="0"/>
                    </a:rPr>
                    <a:t>30 см</a:t>
                  </a:r>
                </a:p>
              </p:txBody>
            </p:sp>
          </p:grpSp>
          <p:sp>
            <p:nvSpPr>
              <p:cNvPr id="46" name="TextBox 45"/>
              <p:cNvSpPr txBox="1"/>
              <p:nvPr/>
            </p:nvSpPr>
            <p:spPr>
              <a:xfrm>
                <a:off x="4551505" y="3172709"/>
                <a:ext cx="456140" cy="2368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600" i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rPr>
                  <a:t>35 см</a:t>
                </a:r>
              </a:p>
            </p:txBody>
          </p:sp>
        </p:grpSp>
        <p:pic>
          <p:nvPicPr>
            <p:cNvPr id="50" name="Рисунок 49"/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810" t="23137" r="69829" b="49129"/>
            <a:stretch/>
          </p:blipFill>
          <p:spPr>
            <a:xfrm>
              <a:off x="2417556" y="418746"/>
              <a:ext cx="1284336" cy="1177461"/>
            </a:xfrm>
            <a:prstGeom prst="rect">
              <a:avLst/>
            </a:prstGeom>
            <a:effectLst>
              <a:softEdge rad="31750"/>
            </a:effectLst>
          </p:spPr>
        </p:pic>
        <p:grpSp>
          <p:nvGrpSpPr>
            <p:cNvPr id="6" name="Группа 5"/>
            <p:cNvGrpSpPr/>
            <p:nvPr/>
          </p:nvGrpSpPr>
          <p:grpSpPr>
            <a:xfrm>
              <a:off x="229247" y="4122594"/>
              <a:ext cx="3582891" cy="1118403"/>
              <a:chOff x="229247" y="4122594"/>
              <a:chExt cx="3582891" cy="1173589"/>
            </a:xfrm>
          </p:grpSpPr>
          <p:sp>
            <p:nvSpPr>
              <p:cNvPr id="56" name="Скругленный прямоугольник 55"/>
              <p:cNvSpPr/>
              <p:nvPr/>
            </p:nvSpPr>
            <p:spPr>
              <a:xfrm>
                <a:off x="229247" y="4122594"/>
                <a:ext cx="3582891" cy="1157132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FF0000">
                    <a:alpha val="52000"/>
                  </a:srgbClr>
                </a:solidFill>
              </a:ln>
              <a:effectLst>
                <a:glow rad="63500">
                  <a:srgbClr val="FF0000">
                    <a:alpha val="40000"/>
                  </a:srgbClr>
                </a:glow>
                <a:innerShdw blurRad="114300">
                  <a:schemeClr val="bg1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3756" tIns="36878" rIns="73756" bIns="36878" rtlCol="0" anchor="ctr"/>
              <a:lstStyle/>
              <a:p>
                <a:pPr algn="ctr"/>
                <a:r>
                  <a:rPr lang="ru-RU" dirty="0" smtClean="0">
                    <a:ln>
                      <a:solidFill>
                        <a:srgbClr val="FF0000"/>
                      </a:solidFill>
                    </a:ln>
                    <a:solidFill>
                      <a:srgbClr val="FF0000"/>
                    </a:solidFill>
                    <a:sym typeface="Wingdings"/>
                  </a:rPr>
                  <a:t></a:t>
                </a:r>
                <a:endParaRPr lang="ru-RU" dirty="0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</a:endParaRPr>
              </a:p>
            </p:txBody>
          </p:sp>
          <p:pic>
            <p:nvPicPr>
              <p:cNvPr id="32" name="Рисунок 31"/>
              <p:cNvPicPr>
                <a:picLocks noChangeAspect="1"/>
              </p:cNvPicPr>
              <p:nvPr/>
            </p:nvPicPr>
            <p:blipFill>
              <a:blip r:embed="rId9" cstate="print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backgroundRemoval t="9918" b="96603" l="9918" r="89946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29279" y="4437223"/>
                <a:ext cx="529245" cy="540567"/>
              </a:xfrm>
              <a:prstGeom prst="rect">
                <a:avLst/>
              </a:prstGeom>
            </p:spPr>
          </p:pic>
          <p:pic>
            <p:nvPicPr>
              <p:cNvPr id="11" name="Рисунок 10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5910" t="52916" r="33451" b="19111"/>
              <a:stretch/>
            </p:blipFill>
            <p:spPr>
              <a:xfrm>
                <a:off x="1851170" y="4238430"/>
                <a:ext cx="917126" cy="930974"/>
              </a:xfrm>
              <a:prstGeom prst="rect">
                <a:avLst/>
              </a:prstGeom>
              <a:effectLst>
                <a:softEdge rad="31750"/>
              </a:effectLst>
            </p:spPr>
          </p:pic>
          <p:pic>
            <p:nvPicPr>
              <p:cNvPr id="105" name="Рисунок 104"/>
              <p:cNvPicPr>
                <a:picLocks noChangeAspect="1"/>
              </p:cNvPicPr>
              <p:nvPr/>
            </p:nvPicPr>
            <p:blipFill rotWithShape="1"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593" t="18591" r="54977" b="59630"/>
              <a:stretch/>
            </p:blipFill>
            <p:spPr>
              <a:xfrm>
                <a:off x="1205465" y="4310600"/>
                <a:ext cx="278454" cy="253249"/>
              </a:xfrm>
              <a:prstGeom prst="rect">
                <a:avLst/>
              </a:prstGeom>
              <a:effectLst>
                <a:softEdge rad="31750"/>
              </a:effectLst>
            </p:spPr>
          </p:pic>
          <p:pic>
            <p:nvPicPr>
              <p:cNvPr id="106" name="Рисунок 105"/>
              <p:cNvPicPr>
                <a:picLocks noChangeAspect="1"/>
              </p:cNvPicPr>
              <p:nvPr/>
            </p:nvPicPr>
            <p:blipFill rotWithShape="1"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2807" t="65780" r="36488"/>
              <a:stretch/>
            </p:blipFill>
            <p:spPr>
              <a:xfrm>
                <a:off x="302807" y="4803904"/>
                <a:ext cx="531078" cy="492278"/>
              </a:xfrm>
              <a:prstGeom prst="rect">
                <a:avLst/>
              </a:prstGeom>
              <a:effectLst>
                <a:softEdge rad="31750"/>
              </a:effectLst>
            </p:spPr>
          </p:pic>
          <p:pic>
            <p:nvPicPr>
              <p:cNvPr id="108" name="Рисунок 107"/>
              <p:cNvPicPr>
                <a:picLocks noChangeAspect="1"/>
              </p:cNvPicPr>
              <p:nvPr/>
            </p:nvPicPr>
            <p:blipFill rotWithShape="1"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0857" t="1" b="69159"/>
              <a:stretch/>
            </p:blipFill>
            <p:spPr>
              <a:xfrm>
                <a:off x="427480" y="4132811"/>
                <a:ext cx="825317" cy="364685"/>
              </a:xfrm>
              <a:prstGeom prst="rect">
                <a:avLst/>
              </a:prstGeom>
              <a:effectLst>
                <a:softEdge rad="31750"/>
              </a:effectLst>
            </p:spPr>
          </p:pic>
          <p:pic>
            <p:nvPicPr>
              <p:cNvPr id="109" name="Рисунок 108"/>
              <p:cNvPicPr>
                <a:picLocks noChangeAspect="1"/>
              </p:cNvPicPr>
              <p:nvPr/>
            </p:nvPicPr>
            <p:blipFill rotWithShape="1"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0857" t="56966" r="19571"/>
              <a:stretch/>
            </p:blipFill>
            <p:spPr>
              <a:xfrm>
                <a:off x="1119827" y="4778109"/>
                <a:ext cx="420132" cy="518074"/>
              </a:xfrm>
              <a:prstGeom prst="rect">
                <a:avLst/>
              </a:prstGeom>
              <a:effectLst>
                <a:softEdge rad="31750"/>
              </a:effectLst>
            </p:spPr>
          </p:pic>
          <p:pic>
            <p:nvPicPr>
              <p:cNvPr id="110" name="Рисунок 109"/>
              <p:cNvPicPr>
                <a:picLocks noChangeAspect="1"/>
              </p:cNvPicPr>
              <p:nvPr/>
            </p:nvPicPr>
            <p:blipFill rotWithShape="1"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058" t="37789" r="55871"/>
              <a:stretch/>
            </p:blipFill>
            <p:spPr>
              <a:xfrm>
                <a:off x="765206" y="4441476"/>
                <a:ext cx="393270" cy="854707"/>
              </a:xfrm>
              <a:prstGeom prst="rect">
                <a:avLst/>
              </a:prstGeom>
              <a:effectLst>
                <a:softEdge rad="31750"/>
              </a:effectLst>
            </p:spPr>
          </p:pic>
          <p:pic>
            <p:nvPicPr>
              <p:cNvPr id="111" name="Рисунок 110"/>
              <p:cNvPicPr>
                <a:picLocks noChangeAspect="1"/>
              </p:cNvPicPr>
              <p:nvPr/>
            </p:nvPicPr>
            <p:blipFill rotWithShape="1"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" t="37789" r="74426" b="31106"/>
              <a:stretch/>
            </p:blipFill>
            <p:spPr>
              <a:xfrm>
                <a:off x="1142806" y="4562472"/>
                <a:ext cx="364093" cy="248339"/>
              </a:xfrm>
              <a:prstGeom prst="rect">
                <a:avLst/>
              </a:prstGeom>
              <a:effectLst>
                <a:softEdge rad="31750"/>
              </a:effectLst>
            </p:spPr>
          </p:pic>
          <p:pic>
            <p:nvPicPr>
              <p:cNvPr id="112" name="Рисунок 111"/>
              <p:cNvPicPr>
                <a:picLocks noChangeAspect="1"/>
              </p:cNvPicPr>
              <p:nvPr/>
            </p:nvPicPr>
            <p:blipFill rotWithShape="1"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0857" t="26310" r="25305" b="41436"/>
              <a:stretch/>
            </p:blipFill>
            <p:spPr>
              <a:xfrm>
                <a:off x="426692" y="4441474"/>
                <a:ext cx="297055" cy="388295"/>
              </a:xfrm>
              <a:prstGeom prst="rect">
                <a:avLst/>
              </a:prstGeom>
              <a:effectLst>
                <a:softEdge rad="31750"/>
              </a:effectLst>
            </p:spPr>
          </p:pic>
          <p:sp>
            <p:nvSpPr>
              <p:cNvPr id="30" name="Знак запрета 29"/>
              <p:cNvSpPr/>
              <p:nvPr/>
            </p:nvSpPr>
            <p:spPr>
              <a:xfrm>
                <a:off x="432020" y="4158834"/>
                <a:ext cx="1447616" cy="1107979"/>
              </a:xfrm>
              <a:prstGeom prst="noSmoking">
                <a:avLst/>
              </a:prstGeom>
              <a:solidFill>
                <a:srgbClr val="FF0000">
                  <a:alpha val="17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3756" tIns="36878" rIns="73756" bIns="36878"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  <p:pic>
            <p:nvPicPr>
              <p:cNvPr id="34" name="Рисунок 33"/>
              <p:cNvPicPr>
                <a:picLocks noChangeAspect="1"/>
              </p:cNvPicPr>
              <p:nvPr/>
            </p:nvPicPr>
            <p:blipFill rotWithShape="1"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643" t="9087" r="14857" b="76828"/>
              <a:stretch/>
            </p:blipFill>
            <p:spPr>
              <a:xfrm>
                <a:off x="2796762" y="4246845"/>
                <a:ext cx="952582" cy="913579"/>
              </a:xfrm>
              <a:prstGeom prst="rect">
                <a:avLst/>
              </a:prstGeom>
              <a:ln>
                <a:solidFill>
                  <a:srgbClr val="00B050"/>
                </a:solidFill>
              </a:ln>
              <a:effectLst>
                <a:softEdge rad="31750"/>
              </a:effectLst>
            </p:spPr>
          </p:pic>
          <p:sp>
            <p:nvSpPr>
              <p:cNvPr id="114" name="Прямоугольник 113"/>
              <p:cNvSpPr/>
              <p:nvPr/>
            </p:nvSpPr>
            <p:spPr>
              <a:xfrm>
                <a:off x="3363389" y="4769345"/>
                <a:ext cx="291519" cy="28069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3756" tIns="36878" rIns="73756" bIns="36878" rtlCol="0" anchor="ctr"/>
              <a:lstStyle/>
              <a:p>
                <a:pPr algn="ctr"/>
                <a:r>
                  <a:rPr lang="ru-RU" sz="2400" dirty="0">
                    <a:solidFill>
                      <a:srgbClr val="00B050"/>
                    </a:solidFill>
                    <a:sym typeface="Wingdings"/>
                  </a:rPr>
                  <a:t></a:t>
                </a:r>
                <a:endParaRPr lang="ru-RU" sz="2400" dirty="0">
                  <a:solidFill>
                    <a:srgbClr val="00B050"/>
                  </a:solidFill>
                </a:endParaRPr>
              </a:p>
            </p:txBody>
          </p:sp>
        </p:grpSp>
        <p:pic>
          <p:nvPicPr>
            <p:cNvPr id="116" name="Picture 4" descr="C:\Users\User\Desktop\18305_picture_608752330b45bc8e037a3848acdd9329f05efeaf (1).jpg"/>
            <p:cNvPicPr>
              <a:picLocks noChangeAspect="1" noChangeArrowheads="1"/>
            </p:cNvPicPr>
            <p:nvPr/>
          </p:nvPicPr>
          <p:blipFill rotWithShape="1">
            <a:blip r:embed="rId13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50361" b="100000" l="70518" r="100000"/>
                      </a14:imgEffect>
                    </a14:imgLayer>
                  </a14:imgProps>
                </a:ext>
              </a:extLst>
            </a:blip>
            <a:srcRect l="69881" t="50000"/>
            <a:stretch/>
          </p:blipFill>
          <p:spPr bwMode="auto">
            <a:xfrm>
              <a:off x="311730" y="360264"/>
              <a:ext cx="1032961" cy="786728"/>
            </a:xfrm>
            <a:prstGeom prst="rect">
              <a:avLst/>
            </a:prstGeom>
            <a:noFill/>
            <a:ln w="25400">
              <a:noFill/>
            </a:ln>
          </p:spPr>
        </p:pic>
        <p:sp>
          <p:nvSpPr>
            <p:cNvPr id="117" name="Прямоугольная выноска 116"/>
            <p:cNvSpPr/>
            <p:nvPr/>
          </p:nvSpPr>
          <p:spPr>
            <a:xfrm>
              <a:off x="340012" y="1161719"/>
              <a:ext cx="1353889" cy="374996"/>
            </a:xfrm>
            <a:prstGeom prst="wedgeRectCallout">
              <a:avLst>
                <a:gd name="adj1" fmla="val 360"/>
                <a:gd name="adj2" fmla="val -10547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3175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3756" tIns="36878" rIns="73756" bIns="36878" spcCol="0" rtlCol="0" anchor="ctr"/>
            <a:lstStyle/>
            <a:p>
              <a:pPr algn="ctr"/>
              <a:r>
                <a:rPr lang="ru-RU" sz="1000" dirty="0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</a:rPr>
                <a:t>ВНИМАНИЕ ВСЕМ!!!</a:t>
              </a:r>
            </a:p>
          </p:txBody>
        </p:sp>
        <p:grpSp>
          <p:nvGrpSpPr>
            <p:cNvPr id="161" name="Группа 160"/>
            <p:cNvGrpSpPr/>
            <p:nvPr/>
          </p:nvGrpSpPr>
          <p:grpSpPr>
            <a:xfrm>
              <a:off x="109914" y="4396955"/>
              <a:ext cx="441146" cy="553998"/>
              <a:chOff x="35703" y="970838"/>
              <a:chExt cx="477908" cy="553998"/>
            </a:xfrm>
          </p:grpSpPr>
          <p:sp>
            <p:nvSpPr>
              <p:cNvPr id="162" name="Овал 161"/>
              <p:cNvSpPr/>
              <p:nvPr/>
            </p:nvSpPr>
            <p:spPr>
              <a:xfrm>
                <a:off x="76223" y="1027805"/>
                <a:ext cx="390377" cy="421015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3" name="TextBox 162"/>
              <p:cNvSpPr txBox="1"/>
              <p:nvPr/>
            </p:nvSpPr>
            <p:spPr>
              <a:xfrm>
                <a:off x="35703" y="970838"/>
                <a:ext cx="477908" cy="55399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ru-RU" sz="3000" dirty="0" smtClean="0">
                    <a:ln>
                      <a:solidFill>
                        <a:srgbClr val="FFFF00"/>
                      </a:solidFill>
                    </a:ln>
                    <a:latin typeface="Arial Black" panose="020B0A040201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5</a:t>
                </a:r>
                <a:endParaRPr lang="ru-RU" sz="3000" dirty="0">
                  <a:ln>
                    <a:solidFill>
                      <a:srgbClr val="FFFF00"/>
                    </a:solidFill>
                  </a:ln>
                  <a:latin typeface="Arial Black" panose="020B0A040201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endParaRPr>
              </a:p>
            </p:txBody>
          </p:sp>
        </p:grpSp>
        <p:grpSp>
          <p:nvGrpSpPr>
            <p:cNvPr id="164" name="Группа 163"/>
            <p:cNvGrpSpPr/>
            <p:nvPr/>
          </p:nvGrpSpPr>
          <p:grpSpPr>
            <a:xfrm>
              <a:off x="98753" y="707918"/>
              <a:ext cx="441146" cy="553998"/>
              <a:chOff x="35703" y="970838"/>
              <a:chExt cx="477908" cy="553998"/>
            </a:xfrm>
          </p:grpSpPr>
          <p:sp>
            <p:nvSpPr>
              <p:cNvPr id="165" name="Овал 164"/>
              <p:cNvSpPr/>
              <p:nvPr/>
            </p:nvSpPr>
            <p:spPr>
              <a:xfrm>
                <a:off x="76223" y="1027805"/>
                <a:ext cx="390377" cy="421015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6" name="TextBox 165"/>
              <p:cNvSpPr txBox="1"/>
              <p:nvPr/>
            </p:nvSpPr>
            <p:spPr>
              <a:xfrm>
                <a:off x="35703" y="970838"/>
                <a:ext cx="477908" cy="55399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ru-RU" sz="3000" dirty="0" smtClean="0">
                    <a:ln>
                      <a:solidFill>
                        <a:srgbClr val="FFFF00"/>
                      </a:solidFill>
                    </a:ln>
                    <a:latin typeface="Arial Black" panose="020B0A040201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1</a:t>
                </a:r>
                <a:endParaRPr lang="ru-RU" sz="3000" dirty="0">
                  <a:ln>
                    <a:solidFill>
                      <a:srgbClr val="FFFF00"/>
                    </a:solidFill>
                  </a:ln>
                  <a:latin typeface="Arial Black" panose="020B0A040201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endParaRPr>
              </a:p>
            </p:txBody>
          </p:sp>
        </p:grpSp>
        <p:grpSp>
          <p:nvGrpSpPr>
            <p:cNvPr id="167" name="Группа 166"/>
            <p:cNvGrpSpPr/>
            <p:nvPr/>
          </p:nvGrpSpPr>
          <p:grpSpPr>
            <a:xfrm>
              <a:off x="2102970" y="717443"/>
              <a:ext cx="441146" cy="553998"/>
              <a:chOff x="35703" y="970838"/>
              <a:chExt cx="477908" cy="553998"/>
            </a:xfrm>
          </p:grpSpPr>
          <p:sp>
            <p:nvSpPr>
              <p:cNvPr id="168" name="Овал 167"/>
              <p:cNvSpPr/>
              <p:nvPr/>
            </p:nvSpPr>
            <p:spPr>
              <a:xfrm>
                <a:off x="76223" y="1027805"/>
                <a:ext cx="390377" cy="421015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9" name="TextBox 168"/>
              <p:cNvSpPr txBox="1"/>
              <p:nvPr/>
            </p:nvSpPr>
            <p:spPr>
              <a:xfrm>
                <a:off x="35703" y="970838"/>
                <a:ext cx="477908" cy="55399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ru-RU" sz="3000" dirty="0" smtClean="0">
                    <a:ln>
                      <a:solidFill>
                        <a:srgbClr val="FFFF00"/>
                      </a:solidFill>
                    </a:ln>
                    <a:latin typeface="Arial Black" panose="020B0A040201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2</a:t>
                </a:r>
                <a:endParaRPr lang="ru-RU" sz="3000" dirty="0">
                  <a:ln>
                    <a:solidFill>
                      <a:srgbClr val="FFFF00"/>
                    </a:solidFill>
                  </a:ln>
                  <a:latin typeface="Arial Black" panose="020B0A040201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endParaRPr>
              </a:p>
            </p:txBody>
          </p:sp>
        </p:grpSp>
        <p:grpSp>
          <p:nvGrpSpPr>
            <p:cNvPr id="170" name="Группа 169"/>
            <p:cNvGrpSpPr/>
            <p:nvPr/>
          </p:nvGrpSpPr>
          <p:grpSpPr>
            <a:xfrm>
              <a:off x="98753" y="1919540"/>
              <a:ext cx="441146" cy="553998"/>
              <a:chOff x="35703" y="970838"/>
              <a:chExt cx="477908" cy="553998"/>
            </a:xfrm>
          </p:grpSpPr>
          <p:sp>
            <p:nvSpPr>
              <p:cNvPr id="171" name="Овал 170"/>
              <p:cNvSpPr/>
              <p:nvPr/>
            </p:nvSpPr>
            <p:spPr>
              <a:xfrm>
                <a:off x="76223" y="1027805"/>
                <a:ext cx="390377" cy="421015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2" name="TextBox 171"/>
              <p:cNvSpPr txBox="1"/>
              <p:nvPr/>
            </p:nvSpPr>
            <p:spPr>
              <a:xfrm>
                <a:off x="35703" y="970838"/>
                <a:ext cx="477908" cy="55399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ru-RU" sz="3000" dirty="0" smtClean="0">
                    <a:ln>
                      <a:solidFill>
                        <a:srgbClr val="FFFF00"/>
                      </a:solidFill>
                    </a:ln>
                    <a:latin typeface="Arial Black" panose="020B0A040201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3</a:t>
                </a:r>
                <a:endParaRPr lang="ru-RU" sz="3000" dirty="0">
                  <a:ln>
                    <a:solidFill>
                      <a:srgbClr val="FFFF00"/>
                    </a:solidFill>
                  </a:ln>
                  <a:latin typeface="Arial Black" panose="020B0A040201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endParaRPr>
              </a:p>
            </p:txBody>
          </p:sp>
        </p:grpSp>
        <p:grpSp>
          <p:nvGrpSpPr>
            <p:cNvPr id="173" name="Группа 172"/>
            <p:cNvGrpSpPr/>
            <p:nvPr/>
          </p:nvGrpSpPr>
          <p:grpSpPr>
            <a:xfrm>
              <a:off x="98753" y="3192491"/>
              <a:ext cx="441146" cy="553998"/>
              <a:chOff x="35703" y="970838"/>
              <a:chExt cx="477908" cy="553998"/>
            </a:xfrm>
          </p:grpSpPr>
          <p:sp>
            <p:nvSpPr>
              <p:cNvPr id="174" name="Овал 173"/>
              <p:cNvSpPr/>
              <p:nvPr/>
            </p:nvSpPr>
            <p:spPr>
              <a:xfrm>
                <a:off x="76223" y="1027805"/>
                <a:ext cx="390377" cy="421015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5" name="TextBox 174"/>
              <p:cNvSpPr txBox="1"/>
              <p:nvPr/>
            </p:nvSpPr>
            <p:spPr>
              <a:xfrm>
                <a:off x="35703" y="970838"/>
                <a:ext cx="477908" cy="55399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ru-RU" sz="3000" dirty="0" smtClean="0">
                    <a:ln>
                      <a:solidFill>
                        <a:srgbClr val="FFFF00"/>
                      </a:solidFill>
                    </a:ln>
                    <a:latin typeface="Arial Black" panose="020B0A040201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4</a:t>
                </a:r>
                <a:endParaRPr lang="ru-RU" sz="3000" dirty="0">
                  <a:ln>
                    <a:solidFill>
                      <a:srgbClr val="FFFF00"/>
                    </a:solidFill>
                  </a:ln>
                  <a:latin typeface="Arial Black" panose="020B0A040201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723838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Группа 39"/>
          <p:cNvGrpSpPr/>
          <p:nvPr/>
        </p:nvGrpSpPr>
        <p:grpSpPr>
          <a:xfrm rot="10800000">
            <a:off x="57085" y="73441"/>
            <a:ext cx="7487592" cy="5336976"/>
            <a:chOff x="-1" y="-71338"/>
            <a:chExt cx="7487592" cy="5336976"/>
          </a:xfrm>
          <a:effectLst/>
        </p:grpSpPr>
        <p:grpSp>
          <p:nvGrpSpPr>
            <p:cNvPr id="13" name="Группа 12"/>
            <p:cNvGrpSpPr/>
            <p:nvPr/>
          </p:nvGrpSpPr>
          <p:grpSpPr>
            <a:xfrm rot="10800000">
              <a:off x="-1" y="-71338"/>
              <a:ext cx="3780632" cy="2668488"/>
              <a:chOff x="-1" y="81062"/>
              <a:chExt cx="3780632" cy="2668488"/>
            </a:xfrm>
          </p:grpSpPr>
          <p:pic>
            <p:nvPicPr>
              <p:cNvPr id="11" name="Рисунок 10"/>
              <p:cNvPicPr>
                <a:picLocks noChangeAspect="1"/>
              </p:cNvPicPr>
              <p:nvPr/>
            </p:nvPicPr>
            <p:blipFill>
              <a:blip r:embed="rId2" cstate="screen">
                <a:duotone>
                  <a:prstClr val="black"/>
                  <a:srgbClr val="FF0000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harpenSoften amount="50000"/>
                        </a14:imgEffect>
                        <a14:imgEffect>
                          <a14:saturation sat="0"/>
                        </a14:imgEffect>
                        <a14:imgEffect>
                          <a14:brightnessContrast bright="4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713412" y="81062"/>
                <a:ext cx="470035" cy="606305"/>
              </a:xfrm>
              <a:prstGeom prst="rect">
                <a:avLst/>
              </a:prstGeom>
              <a:effectLst/>
            </p:spPr>
          </p:pic>
          <p:sp>
            <p:nvSpPr>
              <p:cNvPr id="9" name="TextBox 8"/>
              <p:cNvSpPr txBox="1"/>
              <p:nvPr/>
            </p:nvSpPr>
            <p:spPr>
              <a:xfrm>
                <a:off x="540834" y="657126"/>
                <a:ext cx="2815193" cy="16312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sz="2500" b="1" dirty="0" smtClean="0">
                    <a:ln>
                      <a:solidFill>
                        <a:srgbClr val="C00000"/>
                      </a:solidFill>
                    </a:ln>
                    <a:solidFill>
                      <a:srgbClr val="FF0000"/>
                    </a:solidFill>
                    <a:effectLst>
                      <a:outerShdw blurRad="63500" sx="102000" sy="102000" algn="ctr" rotWithShape="0">
                        <a:prstClr val="black">
                          <a:alpha val="40000"/>
                        </a:prstClr>
                      </a:outerShdw>
                    </a:effectLst>
                    <a:latin typeface="Arial Black" panose="020B0A04020102020204" pitchFamily="34" charset="0"/>
                  </a:rPr>
                  <a:t>ДЕЙСТВИЯ</a:t>
                </a:r>
              </a:p>
              <a:p>
                <a:pPr algn="ctr"/>
                <a:r>
                  <a:rPr lang="ru-RU" sz="2500" b="1" dirty="0" smtClean="0">
                    <a:ln>
                      <a:solidFill>
                        <a:srgbClr val="C00000"/>
                      </a:solidFill>
                    </a:ln>
                    <a:solidFill>
                      <a:srgbClr val="FF0000"/>
                    </a:solidFill>
                    <a:effectLst>
                      <a:outerShdw blurRad="63500" sx="102000" sy="102000" algn="ctr" rotWithShape="0">
                        <a:prstClr val="black">
                          <a:alpha val="40000"/>
                        </a:prstClr>
                      </a:outerShdw>
                    </a:effectLst>
                    <a:latin typeface="Arial Black" panose="020B0A04020102020204" pitchFamily="34" charset="0"/>
                  </a:rPr>
                  <a:t> </a:t>
                </a:r>
                <a:r>
                  <a:rPr lang="ru-RU" sz="2500" b="1" dirty="0">
                    <a:ln>
                      <a:solidFill>
                        <a:srgbClr val="C00000"/>
                      </a:solidFill>
                    </a:ln>
                    <a:solidFill>
                      <a:srgbClr val="FF0000"/>
                    </a:solidFill>
                    <a:effectLst>
                      <a:outerShdw blurRad="63500" sx="102000" sy="102000" algn="ctr" rotWithShape="0">
                        <a:prstClr val="black">
                          <a:alpha val="40000"/>
                        </a:prstClr>
                      </a:outerShdw>
                    </a:effectLst>
                    <a:latin typeface="Arial Black" panose="020B0A04020102020204" pitchFamily="34" charset="0"/>
                  </a:rPr>
                  <a:t>ПРИ АВАРИИ </a:t>
                </a:r>
                <a:endParaRPr lang="ru-RU" sz="2500" b="1" dirty="0" smtClean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 Black" panose="020B0A04020102020204" pitchFamily="34" charset="0"/>
                </a:endParaRPr>
              </a:p>
              <a:p>
                <a:pPr algn="ctr"/>
                <a:r>
                  <a:rPr lang="ru-RU" sz="2500" b="1" dirty="0" smtClean="0">
                    <a:ln>
                      <a:solidFill>
                        <a:srgbClr val="C00000"/>
                      </a:solidFill>
                    </a:ln>
                    <a:solidFill>
                      <a:srgbClr val="FF0000"/>
                    </a:solidFill>
                    <a:effectLst>
                      <a:outerShdw blurRad="63500" sx="102000" sy="102000" algn="ctr" rotWithShape="0">
                        <a:prstClr val="black">
                          <a:alpha val="40000"/>
                        </a:prstClr>
                      </a:outerShdw>
                    </a:effectLst>
                    <a:latin typeface="Arial Black" panose="020B0A04020102020204" pitchFamily="34" charset="0"/>
                  </a:rPr>
                  <a:t>С </a:t>
                </a:r>
                <a:r>
                  <a:rPr lang="ru-RU" sz="2500" b="1" dirty="0">
                    <a:ln>
                      <a:solidFill>
                        <a:srgbClr val="C00000"/>
                      </a:solidFill>
                    </a:ln>
                    <a:solidFill>
                      <a:srgbClr val="FF0000"/>
                    </a:solidFill>
                    <a:effectLst>
                      <a:outerShdw blurRad="63500" sx="102000" sy="102000" algn="ctr" rotWithShape="0">
                        <a:prstClr val="black">
                          <a:alpha val="40000"/>
                        </a:prstClr>
                      </a:outerShdw>
                    </a:effectLst>
                    <a:latin typeface="Arial Black" panose="020B0A04020102020204" pitchFamily="34" charset="0"/>
                  </a:rPr>
                  <a:t>ВЫБРОСОМ </a:t>
                </a:r>
                <a:endParaRPr lang="ru-RU" sz="2500" b="1" dirty="0" smtClean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 Black" panose="020B0A04020102020204" pitchFamily="34" charset="0"/>
                </a:endParaRPr>
              </a:p>
              <a:p>
                <a:pPr algn="ctr"/>
                <a:r>
                  <a:rPr lang="ru-RU" sz="2500" b="1" dirty="0" smtClean="0">
                    <a:ln>
                      <a:solidFill>
                        <a:srgbClr val="C00000"/>
                      </a:solidFill>
                    </a:ln>
                    <a:solidFill>
                      <a:srgbClr val="FF0000"/>
                    </a:solidFill>
                    <a:effectLst>
                      <a:outerShdw blurRad="63500" sx="102000" sy="102000" algn="ctr" rotWithShape="0">
                        <a:prstClr val="black">
                          <a:alpha val="40000"/>
                        </a:prstClr>
                      </a:outerShdw>
                    </a:effectLst>
                    <a:latin typeface="Arial Black" panose="020B0A04020102020204" pitchFamily="34" charset="0"/>
                  </a:rPr>
                  <a:t>АММИАКА</a:t>
                </a:r>
                <a:endParaRPr lang="ru-RU" sz="2500" b="1" dirty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 Black" panose="020B0A04020102020204" pitchFamily="34" charset="0"/>
                </a:endParaRPr>
              </a:p>
            </p:txBody>
          </p:sp>
          <p:sp>
            <p:nvSpPr>
              <p:cNvPr id="12" name="Прямоугольник 11"/>
              <p:cNvSpPr/>
              <p:nvPr/>
            </p:nvSpPr>
            <p:spPr>
              <a:xfrm>
                <a:off x="-1" y="2058169"/>
                <a:ext cx="3780632" cy="69138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ts val="1400"/>
                  </a:lnSpc>
                </a:pPr>
                <a:r>
                  <a:rPr lang="ru-RU" i="1" dirty="0" smtClean="0">
                    <a:solidFill>
                      <a:srgbClr val="FF0000"/>
                    </a:solidFill>
                    <a:latin typeface="Arial Narrow" panose="020B0606020202030204" pitchFamily="34" charset="0"/>
                    <a:cs typeface="Arial" panose="020B0604020202020204" pitchFamily="34" charset="0"/>
                  </a:rPr>
                  <a:t>Главное управление МЧС России </a:t>
                </a:r>
              </a:p>
              <a:p>
                <a:pPr algn="ctr">
                  <a:lnSpc>
                    <a:spcPts val="1400"/>
                  </a:lnSpc>
                </a:pPr>
                <a:r>
                  <a:rPr lang="ru-RU" i="1" dirty="0" smtClean="0">
                    <a:solidFill>
                      <a:srgbClr val="FF0000"/>
                    </a:solidFill>
                    <a:latin typeface="Arial Narrow" panose="020B0606020202030204" pitchFamily="34" charset="0"/>
                    <a:cs typeface="Arial" panose="020B0604020202020204" pitchFamily="34" charset="0"/>
                  </a:rPr>
                  <a:t>по Ставропольскому краю </a:t>
                </a:r>
                <a:endParaRPr lang="ru-RU" i="1" dirty="0">
                  <a:solidFill>
                    <a:srgbClr val="FF0000"/>
                  </a:solidFill>
                  <a:latin typeface="Arial Narrow" panose="020B060602020203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7" name="Прямоугольник 16"/>
            <p:cNvSpPr/>
            <p:nvPr/>
          </p:nvSpPr>
          <p:spPr>
            <a:xfrm>
              <a:off x="51455" y="2745358"/>
              <a:ext cx="3672408" cy="252028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tabLst>
                  <a:tab pos="266700" algn="l"/>
                </a:tabLst>
              </a:pPr>
              <a:endParaRPr lang="ru-RU" sz="900" b="1" dirty="0" smtClean="0"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endParaRPr>
            </a:p>
            <a:p>
              <a:pPr algn="ctr">
                <a:tabLst>
                  <a:tab pos="266700" algn="l"/>
                </a:tabLst>
              </a:pPr>
              <a:r>
                <a:rPr lang="ru-RU" sz="900" b="1" dirty="0" smtClean="0">
                  <a:solidFill>
                    <a:schemeClr val="tx1"/>
                  </a:solidFill>
                  <a:latin typeface="Arial Black" panose="020B0A04020102020204" pitchFamily="34" charset="0"/>
                  <a:cs typeface="Times New Roman" panose="02020603050405020304" pitchFamily="18" charset="0"/>
                </a:rPr>
                <a:t>ВАТНО-МАРЛЕВАЯ ПОВЯЗКА</a:t>
              </a:r>
            </a:p>
            <a:p>
              <a:pPr algn="ctr">
                <a:tabLst>
                  <a:tab pos="266700" algn="l"/>
                </a:tabLst>
              </a:pPr>
              <a:endParaRPr lang="ru-RU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>
                <a:tabLst>
                  <a:tab pos="266700" algn="l"/>
                </a:tabLst>
              </a:pPr>
              <a:endParaRPr lang="ru-RU" sz="900" b="1" dirty="0" smtClean="0">
                <a:solidFill>
                  <a:srgbClr val="FF0000"/>
                </a:solidFill>
                <a:latin typeface="Arial Narrow" panose="020B0606020202030204" pitchFamily="34" charset="0"/>
                <a:cs typeface="Times New Roman" panose="02020603050405020304" pitchFamily="18" charset="0"/>
              </a:endParaRPr>
            </a:p>
            <a:p>
              <a:pPr algn="ctr">
                <a:tabLst>
                  <a:tab pos="266700" algn="l"/>
                </a:tabLst>
              </a:pPr>
              <a:endParaRPr lang="ru-RU" sz="900" b="1" dirty="0">
                <a:solidFill>
                  <a:srgbClr val="FF0000"/>
                </a:solidFill>
                <a:latin typeface="Arial Narrow" panose="020B0606020202030204" pitchFamily="34" charset="0"/>
                <a:cs typeface="Times New Roman" panose="02020603050405020304" pitchFamily="18" charset="0"/>
              </a:endParaRPr>
            </a:p>
            <a:p>
              <a:pPr algn="ctr">
                <a:tabLst>
                  <a:tab pos="266700" algn="l"/>
                </a:tabLst>
              </a:pPr>
              <a:endParaRPr lang="ru-RU" sz="900" b="1" dirty="0" smtClean="0">
                <a:solidFill>
                  <a:srgbClr val="FF0000"/>
                </a:solidFill>
                <a:latin typeface="Arial Narrow" panose="020B0606020202030204" pitchFamily="34" charset="0"/>
                <a:cs typeface="Times New Roman" panose="02020603050405020304" pitchFamily="18" charset="0"/>
              </a:endParaRPr>
            </a:p>
            <a:p>
              <a:pPr algn="ctr">
                <a:tabLst>
                  <a:tab pos="266700" algn="l"/>
                </a:tabLst>
              </a:pPr>
              <a:endParaRPr lang="ru-RU" sz="900" b="1" dirty="0">
                <a:solidFill>
                  <a:srgbClr val="FF0000"/>
                </a:solidFill>
                <a:latin typeface="Arial Narrow" panose="020B0606020202030204" pitchFamily="34" charset="0"/>
                <a:cs typeface="Times New Roman" panose="02020603050405020304" pitchFamily="18" charset="0"/>
              </a:endParaRPr>
            </a:p>
            <a:p>
              <a:pPr algn="ctr">
                <a:tabLst>
                  <a:tab pos="266700" algn="l"/>
                </a:tabLst>
              </a:pPr>
              <a:endParaRPr lang="ru-RU" sz="900" b="1" dirty="0" smtClean="0">
                <a:solidFill>
                  <a:srgbClr val="FF0000"/>
                </a:solidFill>
                <a:latin typeface="Arial Narrow" panose="020B0606020202030204" pitchFamily="34" charset="0"/>
                <a:cs typeface="Times New Roman" panose="02020603050405020304" pitchFamily="18" charset="0"/>
              </a:endParaRPr>
            </a:p>
            <a:p>
              <a:pPr algn="ctr">
                <a:tabLst>
                  <a:tab pos="266700" algn="l"/>
                </a:tabLst>
              </a:pPr>
              <a:endParaRPr lang="ru-RU" sz="900" b="1" dirty="0" smtClean="0"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endParaRPr>
            </a:p>
            <a:p>
              <a:pPr algn="ctr">
                <a:tabLst>
                  <a:tab pos="266700" algn="l"/>
                </a:tabLst>
              </a:pPr>
              <a:r>
                <a:rPr lang="ru-RU" sz="900" b="1" dirty="0" smtClean="0">
                  <a:solidFill>
                    <a:schemeClr val="tx1"/>
                  </a:solidFill>
                  <a:latin typeface="Arial Black" panose="020B0A04020102020204" pitchFamily="34" charset="0"/>
                  <a:cs typeface="Times New Roman" panose="02020603050405020304" pitchFamily="18" charset="0"/>
                </a:rPr>
                <a:t>2%-НЫЙ </a:t>
              </a:r>
              <a:r>
                <a:rPr lang="ru-RU" sz="900" b="1" dirty="0" smtClean="0">
                  <a:solidFill>
                    <a:schemeClr val="tx1"/>
                  </a:solidFill>
                  <a:latin typeface="Arial Black" panose="020B0A04020102020204" pitchFamily="34" charset="0"/>
                  <a:cs typeface="Times New Roman" panose="02020603050405020304" pitchFamily="18" charset="0"/>
                </a:rPr>
                <a:t>РАСТВОР ЛИМОННОЙ КИСЛОТЫ</a:t>
              </a:r>
            </a:p>
            <a:p>
              <a:pPr algn="ctr">
                <a:tabLst>
                  <a:tab pos="266700" algn="l"/>
                </a:tabLst>
              </a:pPr>
              <a:endParaRPr lang="ru-RU" sz="900" b="1" dirty="0" smtClean="0"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endParaRPr>
            </a:p>
            <a:p>
              <a:pPr algn="just">
                <a:tabLst>
                  <a:tab pos="266700" algn="l"/>
                </a:tabLst>
              </a:pPr>
              <a:r>
                <a:rPr lang="ru-RU" sz="900" i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Ингредиенты: </a:t>
              </a:r>
            </a:p>
            <a:p>
              <a:pPr algn="just">
                <a:tabLst>
                  <a:tab pos="266700" algn="l"/>
                </a:tabLst>
              </a:pPr>
              <a:r>
                <a:rPr lang="ru-RU" sz="900" i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лимонная </a:t>
              </a:r>
              <a:r>
                <a:rPr lang="ru-RU" sz="900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кислота </a:t>
              </a:r>
              <a:r>
                <a:rPr lang="ru-RU" sz="900" i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–</a:t>
              </a:r>
              <a:r>
                <a:rPr lang="ru-RU" sz="900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  <a:r>
                <a:rPr lang="ru-RU" sz="900" i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ru-RU" sz="900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 г</a:t>
              </a:r>
              <a:r>
                <a:rPr lang="ru-RU" sz="900" i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;</a:t>
              </a:r>
            </a:p>
            <a:p>
              <a:pPr algn="just">
                <a:tabLst>
                  <a:tab pos="266700" algn="l"/>
                </a:tabLst>
              </a:pPr>
              <a:r>
                <a:rPr lang="ru-RU" sz="900" i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дистиллированная </a:t>
              </a:r>
              <a:r>
                <a:rPr lang="ru-RU" sz="900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или фильтрованная вода </a:t>
              </a:r>
              <a:r>
                <a:rPr lang="ru-RU" sz="900" i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– 100</a:t>
              </a:r>
              <a:r>
                <a:rPr lang="ru-RU" sz="900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  <a:r>
                <a:rPr lang="ru-RU" sz="900" i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мл.</a:t>
              </a:r>
            </a:p>
            <a:p>
              <a:pPr algn="ctr">
                <a:tabLst>
                  <a:tab pos="266700" algn="l"/>
                </a:tabLst>
              </a:pPr>
              <a:endParaRPr lang="ru-RU" sz="900" b="1" dirty="0" smtClean="0"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endParaRPr>
            </a:p>
            <a:p>
              <a:pPr algn="just">
                <a:lnSpc>
                  <a:spcPts val="900"/>
                </a:lnSpc>
                <a:tabLst>
                  <a:tab pos="266700" algn="l"/>
                </a:tabLst>
              </a:pPr>
              <a:r>
                <a:rPr lang="ru-RU" sz="900" b="1" dirty="0" smtClean="0">
                  <a:solidFill>
                    <a:srgbClr val="FF0000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Используйте </a:t>
              </a:r>
              <a:r>
                <a:rPr lang="ru-RU" sz="900" b="1" dirty="0">
                  <a:solidFill>
                    <a:srgbClr val="FF0000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стеклянную или керамическую </a:t>
              </a:r>
              <a:r>
                <a:rPr lang="ru-RU" sz="900" b="1" dirty="0" smtClean="0">
                  <a:solidFill>
                    <a:srgbClr val="FF0000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посуду. Готовый </a:t>
              </a:r>
              <a:r>
                <a:rPr lang="ru-RU" sz="900" b="1" dirty="0">
                  <a:solidFill>
                    <a:srgbClr val="FF0000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раствор храните в плотно закрытой ёмкости в прохладном и сухом месте, вдали от прямых солнечных лучей. </a:t>
              </a:r>
              <a:r>
                <a:rPr lang="ru-RU" sz="900" b="1" dirty="0" smtClean="0">
                  <a:solidFill>
                    <a:srgbClr val="FF0000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Если </a:t>
              </a:r>
              <a:r>
                <a:rPr lang="ru-RU" sz="900" b="1" dirty="0">
                  <a:solidFill>
                    <a:srgbClr val="FF0000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раствор стал мутным, изменил цвет или появился осадок, его не следует использовать.</a:t>
              </a:r>
            </a:p>
            <a:p>
              <a:pPr marL="228600" indent="-228600" algn="ctr">
                <a:buAutoNum type="arabicPeriod"/>
              </a:pPr>
              <a:endParaRPr lang="ru-RU" sz="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3815183" y="62250"/>
              <a:ext cx="3672408" cy="5203387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indent="269875" algn="just"/>
              <a:r>
                <a:rPr lang="ru-RU" sz="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АММИАК</a:t>
              </a:r>
              <a:r>
                <a:rPr lang="ru-RU" sz="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– бесцветный, горючей газ с резким запахом (запах нашатыря), который горит при наличии постоянного источника огня </a:t>
              </a:r>
              <a:r>
                <a:rPr lang="ru-RU" sz="8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              (</a:t>
              </a:r>
              <a:r>
                <a:rPr lang="ru-RU" sz="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при пожаре). </a:t>
              </a:r>
              <a:r>
                <a:rPr lang="ru-RU" sz="8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При </a:t>
              </a:r>
              <a:r>
                <a:rPr lang="ru-RU" sz="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горении выделяет азот и водяной пар. </a:t>
              </a:r>
              <a:endParaRPr lang="ru-RU" sz="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indent="269875" algn="just"/>
              <a:r>
                <a:rPr lang="ru-RU" sz="8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Газообразная </a:t>
              </a:r>
              <a:r>
                <a:rPr lang="ru-RU" sz="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смесь аммиака с воздухом взрывоопасна </a:t>
              </a:r>
              <a:r>
                <a:rPr lang="ru-RU" sz="8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                             при </a:t>
              </a:r>
              <a:r>
                <a:rPr lang="ru-RU" sz="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концентрациях от 15 до 28% по объёму.</a:t>
              </a:r>
            </a:p>
            <a:p>
              <a:pPr indent="269875" algn="just"/>
              <a:r>
                <a:rPr lang="ru-RU" sz="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Опасен при вдыхании.</a:t>
              </a:r>
            </a:p>
            <a:p>
              <a:pPr indent="269875" algn="just"/>
              <a:r>
                <a:rPr lang="ru-RU" sz="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Пары аммиака сильно раздражают слизистые оболочки глаз и органов дыхания, а также кожные покровы. Вызывают обильное слезотечение, боль </a:t>
              </a:r>
              <a:r>
                <a:rPr lang="ru-RU" sz="8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      в </a:t>
              </a:r>
              <a:r>
                <a:rPr lang="ru-RU" sz="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глазах, химический ожог конъюнктивы и роговицы, потерю зрения, приступы кашля, покраснение и зуд кожи.</a:t>
              </a:r>
            </a:p>
            <a:p>
              <a:pPr indent="269875" algn="just"/>
              <a:r>
                <a:rPr lang="ru-RU" sz="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При попадании в кровь аммиак разрушает клетки, так как растворяется </a:t>
              </a:r>
              <a:r>
                <a:rPr lang="ru-RU" sz="8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    в </a:t>
              </a:r>
              <a:r>
                <a:rPr lang="ru-RU" sz="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воде слизи, образуя щёлочь, которая разрушает клеточные мембраны. Наиболее уязвима центральная нервная система: сначала возникает раздражение, затем </a:t>
              </a:r>
              <a:r>
                <a:rPr lang="ru-RU" sz="8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– угнетение </a:t>
              </a:r>
              <a:r>
                <a:rPr lang="ru-RU" sz="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всех её функций. Также страдает сердечно-сосудистая система (резко падает артериальное давление, ослабляется сердечная деятельность), поражается ткань печени и почек, угнетаются функции эндокринной системы</a:t>
              </a:r>
            </a:p>
            <a:p>
              <a:pPr indent="269875" algn="just"/>
              <a:r>
                <a:rPr lang="ru-RU" sz="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Сжиженный аммиак при соприкосновении с кожей вызывает жжение </a:t>
              </a:r>
              <a:r>
                <a:rPr lang="ru-RU" sz="8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      и </a:t>
              </a:r>
              <a:r>
                <a:rPr lang="ru-RU" sz="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химический ожог. </a:t>
              </a:r>
              <a:r>
                <a:rPr lang="ru-RU" sz="8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При </a:t>
              </a:r>
              <a:r>
                <a:rPr lang="ru-RU" sz="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испарении он поглощает тепло, что приводит </a:t>
              </a:r>
              <a:r>
                <a:rPr lang="ru-RU" sz="8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           к </a:t>
              </a:r>
              <a:r>
                <a:rPr lang="ru-RU" sz="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обморожению различной степени.</a:t>
              </a:r>
            </a:p>
            <a:p>
              <a:pPr indent="269875" algn="just"/>
              <a:endParaRPr lang="ru-RU" sz="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indent="269875" algn="just"/>
              <a:r>
                <a:rPr lang="ru-RU" sz="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8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ПРИЗНАКИ ОТРАВЛЕНИЯ: </a:t>
              </a:r>
              <a:r>
                <a:rPr lang="ru-RU" sz="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обильное слезотечение, боль в глазах</a:t>
              </a:r>
              <a:r>
                <a:rPr lang="ru-RU" sz="8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; </a:t>
              </a:r>
              <a:r>
                <a:rPr lang="ru-RU" sz="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химический ожог конъюнктивы и роговицы, потеря зрения</a:t>
              </a:r>
              <a:r>
                <a:rPr lang="ru-RU" sz="8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; </a:t>
              </a:r>
              <a:r>
                <a:rPr lang="ru-RU" sz="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приступообразный кашель, затруднённое дыхание, удушье</a:t>
              </a:r>
              <a:r>
                <a:rPr lang="ru-RU" sz="8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; </a:t>
              </a:r>
              <a:r>
                <a:rPr lang="ru-RU" sz="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жжение, покраснение и зуд кожи</a:t>
              </a:r>
              <a:r>
                <a:rPr lang="ru-RU" sz="8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; </a:t>
              </a:r>
              <a:r>
                <a:rPr lang="ru-RU" sz="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насморк, головная боль, головокружение</a:t>
              </a:r>
              <a:r>
                <a:rPr lang="ru-RU" sz="8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; </a:t>
              </a:r>
              <a:r>
                <a:rPr lang="ru-RU" sz="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тошнота, рвота</a:t>
              </a:r>
              <a:r>
                <a:rPr lang="ru-RU" sz="8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; </a:t>
              </a:r>
              <a:r>
                <a:rPr lang="ru-RU" sz="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мышечная слабость, судороги</a:t>
              </a:r>
              <a:r>
                <a:rPr lang="ru-RU" sz="8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; </a:t>
              </a:r>
              <a:r>
                <a:rPr lang="ru-RU" sz="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помутнение сознания</a:t>
              </a:r>
              <a:r>
                <a:rPr lang="ru-RU" sz="8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; </a:t>
              </a:r>
              <a:r>
                <a:rPr lang="ru-RU" sz="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нарушение </a:t>
              </a:r>
              <a:r>
                <a:rPr lang="ru-RU" sz="8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мочеиспускания.</a:t>
              </a:r>
            </a:p>
            <a:p>
              <a:pPr indent="269875" algn="just"/>
              <a:r>
                <a:rPr lang="ru-RU" sz="8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ЕСЛИ </a:t>
              </a:r>
              <a:r>
                <a:rPr lang="ru-RU" sz="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ЧУВСТВУЕТСЯ ЗАПАХ АММИАКА, РАБОТАТЬ БЕЗ СРЕДСТВ ЗАЩИТЫ ОПАСНО!</a:t>
              </a:r>
            </a:p>
            <a:p>
              <a:pPr indent="269875" algn="just"/>
              <a:endParaRPr lang="ru-RU" sz="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indent="269875" algn="ctr"/>
              <a:r>
                <a:rPr lang="ru-RU" sz="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ПЕРВАЯ ПОМОЩЬ ПРИ ОТРАВЛЕНИИ</a:t>
              </a:r>
              <a:r>
                <a:rPr lang="ru-RU" sz="8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</a:p>
            <a:p>
              <a:pPr indent="269875" algn="just"/>
              <a:endParaRPr lang="ru-RU" sz="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indent="269875" algn="just"/>
              <a:r>
                <a:rPr lang="ru-RU" sz="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 ЗОНЕ ЗАРАЖЕНИЯ промыть глаза и поражённые участки кожи водой, надеть противогаз и срочно выйти из зоны </a:t>
              </a:r>
              <a:r>
                <a:rPr lang="ru-RU" sz="8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заражения</a:t>
              </a:r>
              <a:r>
                <a:rPr lang="ru-RU" sz="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;</a:t>
              </a:r>
              <a:endParaRPr lang="ru-RU" sz="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indent="269875" algn="just"/>
              <a:r>
                <a:rPr lang="ru-RU" sz="8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ru-RU" sz="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indent="269875" algn="just"/>
              <a:r>
                <a:rPr lang="ru-RU" sz="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ВНЕ ЗОНЫ ЗАРАЖЕНИЯ обильное промывание глаз и поражённых участков кожи водой, покой, </a:t>
              </a:r>
              <a:r>
                <a:rPr lang="ru-RU" sz="8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тепло, на </a:t>
              </a:r>
              <a:r>
                <a:rPr lang="ru-RU" sz="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поражённые участки кожи – примочки 3–5%-м </a:t>
              </a:r>
              <a:r>
                <a:rPr lang="ru-RU" sz="8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раствором </a:t>
              </a:r>
              <a:r>
                <a:rPr lang="ru-RU" sz="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уксусной или лимонной </a:t>
              </a:r>
              <a:r>
                <a:rPr lang="ru-RU" sz="8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кислоты</a:t>
              </a:r>
              <a:r>
                <a:rPr lang="ru-RU" sz="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  <a:p>
              <a:endParaRPr lang="ru-RU" sz="1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228600" indent="-228600" algn="ctr">
                <a:buAutoNum type="arabicPeriod"/>
              </a:pPr>
              <a:endParaRPr 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9" name="Группа 18"/>
            <p:cNvGrpSpPr/>
            <p:nvPr/>
          </p:nvGrpSpPr>
          <p:grpSpPr>
            <a:xfrm>
              <a:off x="2708671" y="2790703"/>
              <a:ext cx="1011155" cy="1100828"/>
              <a:chOff x="3682932" y="2226640"/>
              <a:chExt cx="1324713" cy="1411988"/>
            </a:xfrm>
          </p:grpSpPr>
          <p:grpSp>
            <p:nvGrpSpPr>
              <p:cNvPr id="20" name="Группа 19"/>
              <p:cNvGrpSpPr/>
              <p:nvPr/>
            </p:nvGrpSpPr>
            <p:grpSpPr>
              <a:xfrm>
                <a:off x="3682932" y="2226640"/>
                <a:ext cx="1270918" cy="1411988"/>
                <a:chOff x="3778182" y="2226640"/>
                <a:chExt cx="1270918" cy="1411988"/>
              </a:xfrm>
            </p:grpSpPr>
            <p:pic>
              <p:nvPicPr>
                <p:cNvPr id="22" name="Рисунок 21"/>
                <p:cNvPicPr>
                  <a:picLocks noChangeAspect="1"/>
                </p:cNvPicPr>
                <p:nvPr/>
              </p:nvPicPr>
              <p:blipFill rotWithShape="1">
                <a:blip r:embed="rId4" cstate="print">
                  <a:extLst>
                    <a:ext uri="{BEBA8EAE-BF5A-486C-A8C5-ECC9F3942E4B}">
                      <a14:imgProps xmlns:a14="http://schemas.microsoft.com/office/drawing/2010/main">
                        <a14:imgLayer r:embed="rId5">
                          <a14:imgEffect>
                            <a14:backgroundRemoval t="23353" b="52543" l="52766" r="65979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5551" t="23141" r="34097" b="47756"/>
                <a:stretch/>
              </p:blipFill>
              <p:spPr>
                <a:xfrm>
                  <a:off x="4206227" y="2226640"/>
                  <a:ext cx="770683" cy="1411988"/>
                </a:xfrm>
                <a:prstGeom prst="rect">
                  <a:avLst/>
                </a:prstGeom>
              </p:spPr>
            </p:pic>
            <p:cxnSp>
              <p:nvCxnSpPr>
                <p:cNvPr id="23" name="Прямая соединительная линия 22"/>
                <p:cNvCxnSpPr/>
                <p:nvPr/>
              </p:nvCxnSpPr>
              <p:spPr>
                <a:xfrm>
                  <a:off x="4171792" y="3589799"/>
                  <a:ext cx="68868" cy="0"/>
                </a:xfrm>
                <a:prstGeom prst="line">
                  <a:avLst/>
                </a:prstGeom>
                <a:ln w="635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4" name="TextBox 23"/>
                <p:cNvSpPr txBox="1"/>
                <p:nvPr/>
              </p:nvSpPr>
              <p:spPr>
                <a:xfrm>
                  <a:off x="3778182" y="3064372"/>
                  <a:ext cx="502342" cy="23686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sz="600" i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Arial Narrow" panose="020B0606020202030204" pitchFamily="34" charset="0"/>
                    </a:rPr>
                    <a:t>100 см</a:t>
                  </a:r>
                </a:p>
              </p:txBody>
            </p:sp>
            <p:cxnSp>
              <p:nvCxnSpPr>
                <p:cNvPr id="25" name="Прямая со стрелкой 24"/>
                <p:cNvCxnSpPr/>
                <p:nvPr/>
              </p:nvCxnSpPr>
              <p:spPr>
                <a:xfrm>
                  <a:off x="4206227" y="2303721"/>
                  <a:ext cx="0" cy="1286077"/>
                </a:xfrm>
                <a:prstGeom prst="straightConnector1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  <a:headEnd type="triangle" w="sm" len="lg"/>
                  <a:tailEnd type="triangle" w="sm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Прямая со стрелкой 25"/>
                <p:cNvCxnSpPr/>
                <p:nvPr/>
              </p:nvCxnSpPr>
              <p:spPr>
                <a:xfrm flipH="1">
                  <a:off x="4229275" y="2995747"/>
                  <a:ext cx="336323" cy="0"/>
                </a:xfrm>
                <a:prstGeom prst="straightConnector1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  <a:headEnd type="triangle" w="sm" len="lg"/>
                  <a:tailEnd type="triangle" w="sm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Прямая соединительная линия 26"/>
                <p:cNvCxnSpPr/>
                <p:nvPr/>
              </p:nvCxnSpPr>
              <p:spPr>
                <a:xfrm>
                  <a:off x="4174070" y="2303721"/>
                  <a:ext cx="68868" cy="0"/>
                </a:xfrm>
                <a:prstGeom prst="line">
                  <a:avLst/>
                </a:prstGeom>
                <a:ln w="635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Прямая со стрелкой 27"/>
                <p:cNvCxnSpPr/>
                <p:nvPr/>
              </p:nvCxnSpPr>
              <p:spPr>
                <a:xfrm flipH="1">
                  <a:off x="4624149" y="2362794"/>
                  <a:ext cx="103302" cy="429270"/>
                </a:xfrm>
                <a:prstGeom prst="straightConnector1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  <a:headEnd type="triangle" w="sm" len="lg"/>
                  <a:tailEnd type="triangle" w="sm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Прямая соединительная линия 28"/>
                <p:cNvCxnSpPr/>
                <p:nvPr/>
              </p:nvCxnSpPr>
              <p:spPr>
                <a:xfrm>
                  <a:off x="4683751" y="2362794"/>
                  <a:ext cx="103302" cy="0"/>
                </a:xfrm>
                <a:prstGeom prst="line">
                  <a:avLst/>
                </a:prstGeom>
                <a:ln w="635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Прямая соединительная линия 29"/>
                <p:cNvCxnSpPr/>
                <p:nvPr/>
              </p:nvCxnSpPr>
              <p:spPr>
                <a:xfrm>
                  <a:off x="4597665" y="2792064"/>
                  <a:ext cx="103302" cy="0"/>
                </a:xfrm>
                <a:prstGeom prst="line">
                  <a:avLst/>
                </a:prstGeom>
                <a:ln w="635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Прямая со стрелкой 30"/>
                <p:cNvCxnSpPr/>
                <p:nvPr/>
              </p:nvCxnSpPr>
              <p:spPr>
                <a:xfrm flipH="1" flipV="1">
                  <a:off x="4615243" y="3166214"/>
                  <a:ext cx="154954" cy="335881"/>
                </a:xfrm>
                <a:prstGeom prst="straightConnector1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  <a:headEnd type="triangle" w="sm" len="lg"/>
                  <a:tailEnd type="triangle" w="sm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Прямая соединительная линия 31"/>
                <p:cNvCxnSpPr/>
                <p:nvPr/>
              </p:nvCxnSpPr>
              <p:spPr>
                <a:xfrm>
                  <a:off x="4599942" y="3166213"/>
                  <a:ext cx="103302" cy="0"/>
                </a:xfrm>
                <a:prstGeom prst="line">
                  <a:avLst/>
                </a:prstGeom>
                <a:ln w="635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Прямая соединительная линия 32"/>
                <p:cNvCxnSpPr/>
                <p:nvPr/>
              </p:nvCxnSpPr>
              <p:spPr>
                <a:xfrm>
                  <a:off x="4742233" y="3502096"/>
                  <a:ext cx="103302" cy="0"/>
                </a:xfrm>
                <a:prstGeom prst="line">
                  <a:avLst/>
                </a:prstGeom>
                <a:ln w="635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Прямая со стрелкой 33"/>
                <p:cNvCxnSpPr/>
                <p:nvPr/>
              </p:nvCxnSpPr>
              <p:spPr>
                <a:xfrm>
                  <a:off x="4643154" y="2792064"/>
                  <a:ext cx="0" cy="369330"/>
                </a:xfrm>
                <a:prstGeom prst="straightConnector1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  <a:headEnd type="triangle" w="sm" len="lg"/>
                  <a:tailEnd type="triangle" w="sm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5" name="TextBox 34"/>
                <p:cNvSpPr txBox="1"/>
                <p:nvPr/>
              </p:nvSpPr>
              <p:spPr>
                <a:xfrm>
                  <a:off x="4592960" y="2485438"/>
                  <a:ext cx="456140" cy="23686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sz="600" i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Arial Narrow" panose="020B0606020202030204" pitchFamily="34" charset="0"/>
                    </a:rPr>
                    <a:t>35 см</a:t>
                  </a:r>
                </a:p>
              </p:txBody>
            </p:sp>
            <p:sp>
              <p:nvSpPr>
                <p:cNvPr id="36" name="TextBox 35"/>
                <p:cNvSpPr txBox="1"/>
                <p:nvPr/>
              </p:nvSpPr>
              <p:spPr>
                <a:xfrm>
                  <a:off x="4573419" y="2864724"/>
                  <a:ext cx="456140" cy="23686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sz="600" i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Arial Narrow" panose="020B0606020202030204" pitchFamily="34" charset="0"/>
                    </a:rPr>
                    <a:t>30 см</a:t>
                  </a:r>
                </a:p>
              </p:txBody>
            </p:sp>
          </p:grpSp>
          <p:sp>
            <p:nvSpPr>
              <p:cNvPr id="21" name="TextBox 20"/>
              <p:cNvSpPr txBox="1"/>
              <p:nvPr/>
            </p:nvSpPr>
            <p:spPr>
              <a:xfrm>
                <a:off x="4551505" y="3172709"/>
                <a:ext cx="456140" cy="2368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600" i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rPr>
                  <a:t>35 см</a:t>
                </a:r>
              </a:p>
            </p:txBody>
          </p:sp>
        </p:grpSp>
        <p:sp>
          <p:nvSpPr>
            <p:cNvPr id="37" name="Прямоугольник 36"/>
            <p:cNvSpPr/>
            <p:nvPr/>
          </p:nvSpPr>
          <p:spPr>
            <a:xfrm>
              <a:off x="63262" y="3064189"/>
              <a:ext cx="2720442" cy="85825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ts val="800"/>
                </a:lnSpc>
                <a:tabLst>
                  <a:tab pos="266700" algn="l"/>
                  <a:tab pos="2598738" algn="l"/>
                  <a:tab pos="2689225" algn="l"/>
                </a:tabLst>
              </a:pPr>
              <a:r>
                <a:rPr lang="ru-RU" sz="800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1. Возьмите отрез марли размером 100×50 см.</a:t>
              </a:r>
            </a:p>
            <a:p>
              <a:pPr algn="just">
                <a:lnSpc>
                  <a:spcPts val="800"/>
                </a:lnSpc>
                <a:tabLst>
                  <a:tab pos="266700" algn="l"/>
                  <a:tab pos="2598738" algn="l"/>
                  <a:tab pos="2689225" algn="l"/>
                </a:tabLst>
              </a:pPr>
              <a:r>
                <a:rPr lang="ru-RU" sz="800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2. Посередине поместите слой ваты размером 20×30 см.</a:t>
              </a:r>
            </a:p>
            <a:p>
              <a:pPr algn="just">
                <a:lnSpc>
                  <a:spcPts val="800"/>
                </a:lnSpc>
                <a:tabLst>
                  <a:tab pos="266700" algn="l"/>
                  <a:tab pos="2598738" algn="l"/>
                  <a:tab pos="2689225" algn="l"/>
                </a:tabLst>
              </a:pPr>
              <a:r>
                <a:rPr lang="ru-RU" sz="800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3. Загните марлю с двух сторон, закрывая вату.</a:t>
              </a:r>
            </a:p>
            <a:p>
              <a:pPr algn="just">
                <a:lnSpc>
                  <a:spcPts val="800"/>
                </a:lnSpc>
                <a:tabLst>
                  <a:tab pos="266700" algn="l"/>
                  <a:tab pos="2598738" algn="l"/>
                  <a:tab pos="2689225" algn="l"/>
                </a:tabLst>
              </a:pPr>
              <a:r>
                <a:rPr lang="ru-RU" sz="800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4. Длинные завязки без ваты разрежьте на две части </a:t>
              </a:r>
              <a:r>
                <a:rPr lang="ru-RU" sz="800" i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по 30-35</a:t>
              </a:r>
              <a:r>
                <a:rPr lang="ru-RU" sz="800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 см от края. Они и будут служить завязками</a:t>
              </a:r>
            </a:p>
            <a:p>
              <a:pPr algn="just">
                <a:lnSpc>
                  <a:spcPts val="800"/>
                </a:lnSpc>
                <a:tabLst>
                  <a:tab pos="266700" algn="l"/>
                  <a:tab pos="2598738" algn="l"/>
                  <a:tab pos="2689225" algn="l"/>
                </a:tabLst>
              </a:pPr>
              <a:r>
                <a:rPr lang="ru-RU" sz="800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5. Смочите повязку в </a:t>
              </a:r>
              <a:r>
                <a:rPr lang="ru-RU" sz="800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ru-RU" sz="800" i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% </a:t>
              </a:r>
              <a:r>
                <a:rPr lang="ru-RU" sz="800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растворе лимонной или уксусной </a:t>
              </a:r>
              <a:r>
                <a:rPr lang="ru-RU" sz="800" i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кислоты.</a:t>
              </a:r>
            </a:p>
            <a:p>
              <a:pPr algn="ctr">
                <a:tabLst>
                  <a:tab pos="266700" algn="l"/>
                </a:tabLst>
              </a:pPr>
              <a:r>
                <a:rPr lang="ru-RU" sz="800" b="1" dirty="0">
                  <a:solidFill>
                    <a:srgbClr val="FF0000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МЕНЯТЬ ПОВЯЗКУ НЕОБХОДИМО КАЖДЫЕ 3–4 ЧАСА</a:t>
              </a:r>
              <a:r>
                <a:rPr lang="ru-RU" sz="800" b="1" dirty="0" smtClean="0">
                  <a:solidFill>
                    <a:srgbClr val="FF0000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!</a:t>
              </a:r>
              <a:endParaRPr lang="ru-RU" sz="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>
                <a:lnSpc>
                  <a:spcPts val="800"/>
                </a:lnSpc>
                <a:tabLst>
                  <a:tab pos="266700" algn="l"/>
                  <a:tab pos="2598738" algn="l"/>
                  <a:tab pos="2689225" algn="l"/>
                </a:tabLst>
              </a:pPr>
              <a:endParaRPr lang="ru-RU" sz="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" name="Прямоугольник 37"/>
            <p:cNvSpPr/>
            <p:nvPr/>
          </p:nvSpPr>
          <p:spPr>
            <a:xfrm>
              <a:off x="63262" y="63789"/>
              <a:ext cx="3672408" cy="253336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28600" indent="-228600" algn="ctr">
                <a:buAutoNum type="arabicPeriod"/>
              </a:pPr>
              <a:endParaRPr lang="ru-RU" sz="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76939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Группа 19"/>
          <p:cNvGrpSpPr/>
          <p:nvPr/>
        </p:nvGrpSpPr>
        <p:grpSpPr>
          <a:xfrm>
            <a:off x="468263" y="383951"/>
            <a:ext cx="3024336" cy="3096345"/>
            <a:chOff x="468263" y="441101"/>
            <a:chExt cx="3024336" cy="3096345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pic>
          <p:nvPicPr>
            <p:cNvPr id="11" name="Picture 5"/>
            <p:cNvPicPr preferRelativeResize="0">
              <a:picLocks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263" y="1161182"/>
              <a:ext cx="3024336" cy="1969032"/>
            </a:xfrm>
            <a:prstGeom prst="rect">
              <a:avLst/>
            </a:prstGeom>
            <a:noFill/>
            <a:ln>
              <a:noFill/>
            </a:ln>
            <a:scene3d>
              <a:camera prst="orthographicFront">
                <a:rot lat="0" lon="0" rev="0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Выгнутая вниз стрелка 15"/>
            <p:cNvSpPr/>
            <p:nvPr/>
          </p:nvSpPr>
          <p:spPr>
            <a:xfrm rot="10800000" flipH="1">
              <a:off x="612279" y="441101"/>
              <a:ext cx="2880320" cy="648072"/>
            </a:xfrm>
            <a:prstGeom prst="curvedUpArrow">
              <a:avLst/>
            </a:prstGeom>
            <a:solidFill>
              <a:srgbClr val="FF0000"/>
            </a:solidFill>
            <a:ln w="31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0000"/>
                </a:solidFill>
              </a:endParaRPr>
            </a:p>
          </p:txBody>
        </p:sp>
        <p:cxnSp>
          <p:nvCxnSpPr>
            <p:cNvPr id="6" name="Прямая соединительная линия 5"/>
            <p:cNvCxnSpPr/>
            <p:nvPr/>
          </p:nvCxnSpPr>
          <p:spPr>
            <a:xfrm>
              <a:off x="1980431" y="821650"/>
              <a:ext cx="0" cy="2715796"/>
            </a:xfrm>
            <a:prstGeom prst="line">
              <a:avLst/>
            </a:prstGeom>
            <a:ln w="19050">
              <a:solidFill>
                <a:srgbClr val="00B05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Группа 22"/>
          <p:cNvGrpSpPr/>
          <p:nvPr/>
        </p:nvGrpSpPr>
        <p:grpSpPr>
          <a:xfrm>
            <a:off x="4372894" y="1090178"/>
            <a:ext cx="2437987" cy="2086361"/>
            <a:chOff x="4767733" y="801544"/>
            <a:chExt cx="2437987" cy="2086361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pic>
          <p:nvPicPr>
            <p:cNvPr id="21" name="Picture 5"/>
            <p:cNvPicPr preferRelativeResize="0">
              <a:picLocks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/>
            <a:stretch/>
          </p:blipFill>
          <p:spPr bwMode="auto">
            <a:xfrm>
              <a:off x="5004767" y="821650"/>
              <a:ext cx="1512168" cy="1969032"/>
            </a:xfrm>
            <a:prstGeom prst="rect">
              <a:avLst/>
            </a:prstGeom>
            <a:noFill/>
            <a:ln>
              <a:noFill/>
            </a:ln>
            <a:scene3d>
              <a:camera prst="orthographicFront">
                <a:rot lat="0" lon="0" rev="0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22" name="Прямая соединительная линия 21"/>
            <p:cNvCxnSpPr/>
            <p:nvPr/>
          </p:nvCxnSpPr>
          <p:spPr>
            <a:xfrm flipH="1">
              <a:off x="4767733" y="1811437"/>
              <a:ext cx="1944216" cy="0"/>
            </a:xfrm>
            <a:prstGeom prst="line">
              <a:avLst/>
            </a:prstGeom>
            <a:ln w="19050">
              <a:solidFill>
                <a:srgbClr val="00B05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Выгнутая вниз стрелка 23"/>
            <p:cNvSpPr/>
            <p:nvPr/>
          </p:nvSpPr>
          <p:spPr>
            <a:xfrm rot="16200000" flipH="1">
              <a:off x="5838503" y="1520689"/>
              <a:ext cx="2086361" cy="648072"/>
            </a:xfrm>
            <a:prstGeom prst="curvedUpArrow">
              <a:avLst/>
            </a:prstGeom>
            <a:solidFill>
              <a:srgbClr val="FF0000"/>
            </a:solidFill>
            <a:ln w="31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0000"/>
                </a:solidFill>
              </a:endParaRPr>
            </a:p>
          </p:txBody>
        </p:sp>
      </p:grpSp>
      <p:pic>
        <p:nvPicPr>
          <p:cNvPr id="25" name="Picture 5"/>
          <p:cNvPicPr preferRelativeResize="0">
            <a:picLocks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50000"/>
          <a:stretch/>
        </p:blipFill>
        <p:spPr bwMode="auto">
          <a:xfrm>
            <a:off x="1150218" y="3902819"/>
            <a:ext cx="1512168" cy="98451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Прямоугольник 28"/>
          <p:cNvSpPr/>
          <p:nvPr/>
        </p:nvSpPr>
        <p:spPr>
          <a:xfrm>
            <a:off x="2593587" y="4044506"/>
            <a:ext cx="1297888" cy="8103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756" tIns="36878" rIns="73756" bIns="36878" rtlCol="0" anchor="ctr"/>
          <a:lstStyle/>
          <a:p>
            <a:pPr algn="ctr"/>
            <a:r>
              <a:rPr lang="ru-RU" sz="8000" dirty="0">
                <a:solidFill>
                  <a:srgbClr val="00B050"/>
                </a:solidFill>
                <a:sym typeface="Wingdings"/>
              </a:rPr>
              <a:t></a:t>
            </a:r>
            <a:endParaRPr lang="ru-RU" sz="8000" dirty="0">
              <a:solidFill>
                <a:srgbClr val="00B050"/>
              </a:solidFill>
            </a:endParaRPr>
          </a:p>
        </p:txBody>
      </p:sp>
      <p:grpSp>
        <p:nvGrpSpPr>
          <p:cNvPr id="32" name="Группа 31"/>
          <p:cNvGrpSpPr/>
          <p:nvPr/>
        </p:nvGrpSpPr>
        <p:grpSpPr>
          <a:xfrm>
            <a:off x="180231" y="239936"/>
            <a:ext cx="441146" cy="553998"/>
            <a:chOff x="180231" y="297086"/>
            <a:chExt cx="441146" cy="553998"/>
          </a:xfrm>
        </p:grpSpPr>
        <p:sp>
          <p:nvSpPr>
            <p:cNvPr id="31" name="Прямоугольник 30"/>
            <p:cNvSpPr/>
            <p:nvPr/>
          </p:nvSpPr>
          <p:spPr>
            <a:xfrm>
              <a:off x="180231" y="297086"/>
              <a:ext cx="441146" cy="55399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80231" y="297086"/>
              <a:ext cx="441146" cy="553998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ru-RU" sz="3000" dirty="0" smtClean="0">
                  <a:ln>
                    <a:solidFill>
                      <a:schemeClr val="bg1"/>
                    </a:solidFill>
                  </a:ln>
                  <a:latin typeface="Arial Black" panose="020B0A040201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1</a:t>
              </a:r>
              <a:endParaRPr lang="ru-RU" sz="3000" dirty="0">
                <a:ln>
                  <a:solidFill>
                    <a:schemeClr val="bg1"/>
                  </a:solidFill>
                </a:ln>
                <a:latin typeface="Arial Black" panose="020B0A040201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</p:grpSp>
      <p:sp>
        <p:nvSpPr>
          <p:cNvPr id="30" name="Прямоугольник 29"/>
          <p:cNvSpPr/>
          <p:nvPr/>
        </p:nvSpPr>
        <p:spPr>
          <a:xfrm>
            <a:off x="180231" y="239936"/>
            <a:ext cx="3679271" cy="3342359"/>
          </a:xfrm>
          <a:prstGeom prst="rect">
            <a:avLst/>
          </a:prstGeom>
          <a:noFill/>
          <a:ln w="12700"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3859502" y="239936"/>
            <a:ext cx="3521530" cy="3342359"/>
          </a:xfrm>
          <a:prstGeom prst="rect">
            <a:avLst/>
          </a:prstGeom>
          <a:noFill/>
          <a:ln w="12700"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1" name="Группа 40"/>
          <p:cNvGrpSpPr/>
          <p:nvPr/>
        </p:nvGrpSpPr>
        <p:grpSpPr>
          <a:xfrm>
            <a:off x="3859502" y="238972"/>
            <a:ext cx="441146" cy="553998"/>
            <a:chOff x="180231" y="297086"/>
            <a:chExt cx="441146" cy="553998"/>
          </a:xfrm>
        </p:grpSpPr>
        <p:sp>
          <p:nvSpPr>
            <p:cNvPr id="42" name="Прямоугольник 41"/>
            <p:cNvSpPr/>
            <p:nvPr/>
          </p:nvSpPr>
          <p:spPr>
            <a:xfrm>
              <a:off x="180231" y="297086"/>
              <a:ext cx="441146" cy="55399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80231" y="297086"/>
              <a:ext cx="441146" cy="553998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ru-RU" sz="3000" dirty="0" smtClean="0">
                  <a:ln>
                    <a:solidFill>
                      <a:schemeClr val="bg1"/>
                    </a:solidFill>
                  </a:ln>
                  <a:latin typeface="Arial Black" panose="020B0A040201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2</a:t>
              </a:r>
              <a:endParaRPr lang="ru-RU" sz="3000" dirty="0">
                <a:ln>
                  <a:solidFill>
                    <a:schemeClr val="bg1"/>
                  </a:solidFill>
                </a:ln>
                <a:latin typeface="Arial Black" panose="020B0A040201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</p:grpSp>
      <p:grpSp>
        <p:nvGrpSpPr>
          <p:cNvPr id="44" name="Группа 43"/>
          <p:cNvGrpSpPr/>
          <p:nvPr/>
        </p:nvGrpSpPr>
        <p:grpSpPr>
          <a:xfrm>
            <a:off x="185539" y="3580189"/>
            <a:ext cx="441146" cy="553998"/>
            <a:chOff x="180231" y="297086"/>
            <a:chExt cx="441146" cy="553998"/>
          </a:xfrm>
        </p:grpSpPr>
        <p:sp>
          <p:nvSpPr>
            <p:cNvPr id="45" name="Прямоугольник 44"/>
            <p:cNvSpPr/>
            <p:nvPr/>
          </p:nvSpPr>
          <p:spPr>
            <a:xfrm>
              <a:off x="180231" y="297086"/>
              <a:ext cx="441146" cy="55399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180231" y="297086"/>
              <a:ext cx="441146" cy="553998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ru-RU" sz="3000" dirty="0" smtClean="0">
                  <a:ln>
                    <a:solidFill>
                      <a:schemeClr val="bg1"/>
                    </a:solidFill>
                  </a:ln>
                  <a:latin typeface="Arial Black" panose="020B0A040201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3</a:t>
              </a:r>
              <a:endParaRPr lang="ru-RU" sz="3000" dirty="0">
                <a:ln>
                  <a:solidFill>
                    <a:schemeClr val="bg1"/>
                  </a:solidFill>
                </a:ln>
                <a:latin typeface="Arial Black" panose="020B0A040201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</p:grpSp>
      <p:sp>
        <p:nvSpPr>
          <p:cNvPr id="50" name="Прямоугольник 49"/>
          <p:cNvSpPr/>
          <p:nvPr/>
        </p:nvSpPr>
        <p:spPr>
          <a:xfrm>
            <a:off x="185539" y="3580190"/>
            <a:ext cx="3673963" cy="1546766"/>
          </a:xfrm>
          <a:prstGeom prst="rect">
            <a:avLst/>
          </a:prstGeom>
          <a:noFill/>
          <a:ln w="12700"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1" name="Прямая соединительная линия 50"/>
          <p:cNvCxnSpPr/>
          <p:nvPr/>
        </p:nvCxnSpPr>
        <p:spPr>
          <a:xfrm flipH="1">
            <a:off x="4080075" y="3867953"/>
            <a:ext cx="788040" cy="0"/>
          </a:xfrm>
          <a:prstGeom prst="line">
            <a:avLst/>
          </a:prstGeom>
          <a:ln w="1905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Выгнутая вниз стрелка 52"/>
          <p:cNvSpPr/>
          <p:nvPr/>
        </p:nvSpPr>
        <p:spPr>
          <a:xfrm flipH="1">
            <a:off x="4222068" y="4208352"/>
            <a:ext cx="504054" cy="145221"/>
          </a:xfrm>
          <a:prstGeom prst="curvedUpArrow">
            <a:avLst/>
          </a:prstGeom>
          <a:solidFill>
            <a:srgbClr val="FF00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987784" y="3706370"/>
            <a:ext cx="10919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линия сгиба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4987784" y="4208352"/>
            <a:ext cx="15238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направление сгиба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4378871" y="4654817"/>
            <a:ext cx="27767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ПЕЧАТЬ ПАМЯТКИ ПРЕДПОЛАГАЕТСЯ </a:t>
            </a:r>
          </a:p>
          <a:p>
            <a:pPr algn="ctr"/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БУМАГЕ ФОРМАТА А5</a:t>
            </a:r>
            <a:endParaRPr lang="ru-RU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3861380" y="3582993"/>
            <a:ext cx="3519652" cy="1543963"/>
          </a:xfrm>
          <a:prstGeom prst="rect">
            <a:avLst/>
          </a:prstGeom>
          <a:noFill/>
          <a:ln w="12700"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517997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</TotalTime>
  <Words>273</Words>
  <Application>Microsoft Office PowerPoint</Application>
  <PresentationFormat>Произвольный</PresentationFormat>
  <Paragraphs>79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КабанЕА</dc:creator>
  <cp:lastModifiedBy>КабанЕА</cp:lastModifiedBy>
  <cp:revision>18</cp:revision>
  <dcterms:created xsi:type="dcterms:W3CDTF">2025-12-25T09:25:37Z</dcterms:created>
  <dcterms:modified xsi:type="dcterms:W3CDTF">2025-12-29T14:07:40Z</dcterms:modified>
</cp:coreProperties>
</file>